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Lst>
  <p:notesMasterIdLst>
    <p:notesMasterId r:id="rId29"/>
  </p:notesMasterIdLst>
  <p:sldIdLst>
    <p:sldId id="282" r:id="rId2"/>
    <p:sldId id="256" r:id="rId3"/>
    <p:sldId id="275" r:id="rId4"/>
    <p:sldId id="257" r:id="rId5"/>
    <p:sldId id="259" r:id="rId6"/>
    <p:sldId id="260" r:id="rId7"/>
    <p:sldId id="261" r:id="rId8"/>
    <p:sldId id="262" r:id="rId9"/>
    <p:sldId id="263" r:id="rId10"/>
    <p:sldId id="264" r:id="rId11"/>
    <p:sldId id="265" r:id="rId12"/>
    <p:sldId id="266" r:id="rId13"/>
    <p:sldId id="269" r:id="rId14"/>
    <p:sldId id="270" r:id="rId15"/>
    <p:sldId id="271" r:id="rId16"/>
    <p:sldId id="273" r:id="rId17"/>
    <p:sldId id="276" r:id="rId18"/>
    <p:sldId id="277" r:id="rId19"/>
    <p:sldId id="278" r:id="rId20"/>
    <p:sldId id="279" r:id="rId21"/>
    <p:sldId id="285" r:id="rId22"/>
    <p:sldId id="284" r:id="rId23"/>
    <p:sldId id="286" r:id="rId24"/>
    <p:sldId id="287" r:id="rId25"/>
    <p:sldId id="280" r:id="rId26"/>
    <p:sldId id="281" r:id="rId27"/>
    <p:sldId id="28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3366"/>
    <a:srgbClr val="5057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68322B04-D498-4A58-8F8A-A7927E21661B}"/>
    <pc:docChg chg="modSld">
      <pc:chgData name="kishan rai" userId="9a8325d7169af320" providerId="LiveId" clId="{68322B04-D498-4A58-8F8A-A7927E21661B}" dt="2021-02-18T15:12:31.972" v="12" actId="20577"/>
      <pc:docMkLst>
        <pc:docMk/>
      </pc:docMkLst>
      <pc:sldChg chg="modSp mod">
        <pc:chgData name="kishan rai" userId="9a8325d7169af320" providerId="LiveId" clId="{68322B04-D498-4A58-8F8A-A7927E21661B}" dt="2021-02-18T15:12:31.972" v="12" actId="20577"/>
        <pc:sldMkLst>
          <pc:docMk/>
          <pc:sldMk cId="0" sldId="256"/>
        </pc:sldMkLst>
        <pc:spChg chg="mod">
          <ac:chgData name="kishan rai" userId="9a8325d7169af320" providerId="LiveId" clId="{68322B04-D498-4A58-8F8A-A7927E21661B}" dt="2021-02-18T15:12:31.972" v="12" actId="20577"/>
          <ac:spMkLst>
            <pc:docMk/>
            <pc:sldMk cId="0" sldId="256"/>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880BA1-3E6D-49E1-B592-334A3830550D}" type="datetimeFigureOut">
              <a:rPr lang="en-US" smtClean="0"/>
              <a:pPr/>
              <a:t>2/18/2021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7E5051-1599-45D9-B8B0-C89A44FBF828}"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Front</a:t>
            </a:r>
          </a:p>
          <a:p>
            <a:endParaRPr lang="en-US" dirty="0"/>
          </a:p>
        </p:txBody>
      </p:sp>
      <p:sp>
        <p:nvSpPr>
          <p:cNvPr id="4" name="Slide Number Placeholder 3"/>
          <p:cNvSpPr>
            <a:spLocks noGrp="1"/>
          </p:cNvSpPr>
          <p:nvPr>
            <p:ph type="sldNum" sz="quarter" idx="10"/>
          </p:nvPr>
        </p:nvSpPr>
        <p:spPr/>
        <p:txBody>
          <a:bodyPr/>
          <a:lstStyle/>
          <a:p>
            <a:fld id="{C27E5051-1599-45D9-B8B0-C89A44FBF828}"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7E5051-1599-45D9-B8B0-C89A44FBF828}" type="slidenum">
              <a:rPr lang="en-US" smtClean="0"/>
              <a:pPr/>
              <a:t>20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7E5051-1599-45D9-B8B0-C89A44FBF828}" type="slidenum">
              <a:rPr lang="en-US" smtClean="0"/>
              <a:pPr/>
              <a:t>23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7E5051-1599-45D9-B8B0-C89A44FBF828}" type="slidenum">
              <a:rPr lang="en-US" smtClean="0"/>
              <a:pPr/>
              <a:t>24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7E5051-1599-45D9-B8B0-C89A44FBF828}" type="slidenum">
              <a:rPr lang="en-US" smtClean="0"/>
              <a:pPr/>
              <a:t>25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History</a:t>
            </a:r>
          </a:p>
        </p:txBody>
      </p:sp>
      <p:sp>
        <p:nvSpPr>
          <p:cNvPr id="4" name="Slide Number Placeholder 3"/>
          <p:cNvSpPr>
            <a:spLocks noGrp="1"/>
          </p:cNvSpPr>
          <p:nvPr>
            <p:ph type="sldNum" sz="quarter" idx="10"/>
          </p:nvPr>
        </p:nvSpPr>
        <p:spPr/>
        <p:txBody>
          <a:bodyPr/>
          <a:lstStyle/>
          <a:p>
            <a:fld id="{C27E5051-1599-45D9-B8B0-C89A44FBF828}"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Definition</a:t>
            </a:r>
          </a:p>
          <a:p>
            <a:endParaRPr lang="en-US" dirty="0"/>
          </a:p>
        </p:txBody>
      </p:sp>
      <p:sp>
        <p:nvSpPr>
          <p:cNvPr id="4" name="Slide Number Placeholder 3"/>
          <p:cNvSpPr>
            <a:spLocks noGrp="1"/>
          </p:cNvSpPr>
          <p:nvPr>
            <p:ph type="sldNum" sz="quarter" idx="10"/>
          </p:nvPr>
        </p:nvSpPr>
        <p:spPr/>
        <p:txBody>
          <a:bodyPr/>
          <a:lstStyle/>
          <a:p>
            <a:fld id="{C27E5051-1599-45D9-B8B0-C89A44FBF828}" type="slidenum">
              <a:rPr lang="en-US" smtClean="0"/>
              <a:pPr/>
              <a:t>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Need</a:t>
            </a:r>
          </a:p>
        </p:txBody>
      </p:sp>
      <p:sp>
        <p:nvSpPr>
          <p:cNvPr id="4" name="Slide Number Placeholder 3"/>
          <p:cNvSpPr>
            <a:spLocks noGrp="1"/>
          </p:cNvSpPr>
          <p:nvPr>
            <p:ph type="sldNum" sz="quarter" idx="10"/>
          </p:nvPr>
        </p:nvSpPr>
        <p:spPr/>
        <p:txBody>
          <a:bodyPr/>
          <a:lstStyle/>
          <a:p>
            <a:fld id="{C27E5051-1599-45D9-B8B0-C89A44FBF828}" type="slidenum">
              <a:rPr lang="en-US" smtClean="0"/>
              <a:pPr/>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need2</a:t>
            </a:r>
          </a:p>
        </p:txBody>
      </p:sp>
      <p:sp>
        <p:nvSpPr>
          <p:cNvPr id="4" name="Slide Number Placeholder 3"/>
          <p:cNvSpPr>
            <a:spLocks noGrp="1"/>
          </p:cNvSpPr>
          <p:nvPr>
            <p:ph type="sldNum" sz="quarter" idx="10"/>
          </p:nvPr>
        </p:nvSpPr>
        <p:spPr/>
        <p:txBody>
          <a:bodyPr/>
          <a:lstStyle/>
          <a:p>
            <a:fld id="{C27E5051-1599-45D9-B8B0-C89A44FBF828}" type="slidenum">
              <a:rPr lang="en-US" smtClean="0"/>
              <a:pPr/>
              <a:t>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example</a:t>
            </a:r>
          </a:p>
        </p:txBody>
      </p:sp>
      <p:sp>
        <p:nvSpPr>
          <p:cNvPr id="4" name="Slide Number Placeholder 3"/>
          <p:cNvSpPr>
            <a:spLocks noGrp="1"/>
          </p:cNvSpPr>
          <p:nvPr>
            <p:ph type="sldNum" sz="quarter" idx="10"/>
          </p:nvPr>
        </p:nvSpPr>
        <p:spPr/>
        <p:txBody>
          <a:bodyPr/>
          <a:lstStyle/>
          <a:p>
            <a:fld id="{C27E5051-1599-45D9-B8B0-C89A44FBF828}" type="slidenum">
              <a:rPr lang="en-US" smtClean="0"/>
              <a:pPr/>
              <a:t>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7E5051-1599-45D9-B8B0-C89A44FBF828}" type="slidenum">
              <a:rPr lang="en-US" smtClean="0"/>
              <a:pPr/>
              <a:t>10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7E5051-1599-45D9-B8B0-C89A44FBF828}" type="slidenum">
              <a:rPr lang="en-US" smtClean="0"/>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7E5051-1599-45D9-B8B0-C89A44FBF828}" type="slidenum">
              <a:rPr lang="en-US" smtClean="0"/>
              <a:pPr/>
              <a:t>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82835403-4CE4-4550-A3E4-C30EA1586F59}" type="datetimeFigureOut">
              <a:rPr lang="en-US" smtClean="0"/>
              <a:pPr/>
              <a:t>2/18/2021</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a:lstStyle/>
          <a:p>
            <a:fld id="{0B7A5278-3FEF-4F8F-9D1B-011B9CDC20A3}" type="slidenum">
              <a:rPr lang="en-US" smtClean="0"/>
              <a:pPr/>
              <a:t>‹#›</a:t>
            </a:fld>
            <a:endParaRPr lang="en-US" dirty="0"/>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transition advTm="8625">
    <p:pull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835403-4CE4-4550-A3E4-C30EA1586F59}" type="datetimeFigureOut">
              <a:rPr lang="en-US" smtClean="0"/>
              <a:pPr/>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7A5278-3FEF-4F8F-9D1B-011B9CDC20A3}" type="slidenum">
              <a:rPr lang="en-US" smtClean="0"/>
              <a:pPr/>
              <a:t>‹#›</a:t>
            </a:fld>
            <a:endParaRPr lang="en-US" dirty="0"/>
          </a:p>
        </p:txBody>
      </p:sp>
    </p:spTree>
  </p:cSld>
  <p:clrMapOvr>
    <a:masterClrMapping/>
  </p:clrMapOvr>
  <p:transition advTm="8625">
    <p:pull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835403-4CE4-4550-A3E4-C30EA1586F59}" type="datetimeFigureOut">
              <a:rPr lang="en-US" smtClean="0"/>
              <a:pPr/>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7A5278-3FEF-4F8F-9D1B-011B9CDC20A3}" type="slidenum">
              <a:rPr lang="en-US" smtClean="0"/>
              <a:pPr/>
              <a:t>‹#›</a:t>
            </a:fld>
            <a:endParaRPr lang="en-US" dirty="0"/>
          </a:p>
        </p:txBody>
      </p:sp>
    </p:spTree>
  </p:cSld>
  <p:clrMapOvr>
    <a:masterClrMapping/>
  </p:clrMapOvr>
  <p:transition advTm="8625">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835403-4CE4-4550-A3E4-C30EA1586F59}" type="datetimeFigureOut">
              <a:rPr lang="en-US" smtClean="0"/>
              <a:pPr/>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7A5278-3FEF-4F8F-9D1B-011B9CDC20A3}" type="slidenum">
              <a:rPr lang="en-US" smtClean="0"/>
              <a:pPr/>
              <a:t>‹#›</a:t>
            </a:fld>
            <a:endParaRPr lang="en-US" dirty="0"/>
          </a:p>
        </p:txBody>
      </p:sp>
    </p:spTree>
  </p:cSld>
  <p:clrMapOvr>
    <a:masterClrMapping/>
  </p:clrMapOvr>
  <p:transition advTm="8625">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2835403-4CE4-4550-A3E4-C30EA1586F59}" type="datetimeFigureOut">
              <a:rPr lang="en-US" smtClean="0"/>
              <a:pPr/>
              <a:t>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7A5278-3FEF-4F8F-9D1B-011B9CDC20A3}" type="slidenum">
              <a:rPr lang="en-US" smtClean="0"/>
              <a:pPr/>
              <a:t>‹#›</a:t>
            </a:fld>
            <a:endParaRPr lang="en-US" dirty="0"/>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transition advTm="8625">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kumimoji="0"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2835403-4CE4-4550-A3E4-C30EA1586F59}" type="datetimeFigureOut">
              <a:rPr lang="en-US" smtClean="0"/>
              <a:pPr/>
              <a:t>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7A5278-3FEF-4F8F-9D1B-011B9CDC20A3}" type="slidenum">
              <a:rPr lang="en-US" smtClean="0"/>
              <a:pPr/>
              <a:t>‹#›</a:t>
            </a:fld>
            <a:endParaRPr lang="en-US" dirty="0"/>
          </a:p>
        </p:txBody>
      </p:sp>
    </p:spTree>
  </p:cSld>
  <p:clrMapOvr>
    <a:masterClrMapping/>
  </p:clrMapOvr>
  <p:transition advTm="8625">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2835403-4CE4-4550-A3E4-C30EA1586F59}" type="datetimeFigureOut">
              <a:rPr lang="en-US" smtClean="0"/>
              <a:pPr/>
              <a:t>2/18/2021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B7A5278-3FEF-4F8F-9D1B-011B9CDC20A3}" type="slidenum">
              <a:rPr lang="en-US" smtClean="0"/>
              <a:pPr/>
              <a:t>‹#›</a:t>
            </a:fld>
            <a:endParaRPr lang="en-US" dirty="0"/>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transition advTm="8625">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82835403-4CE4-4550-A3E4-C30EA1586F59}" type="datetimeFigureOut">
              <a:rPr lang="en-US" smtClean="0"/>
              <a:pPr/>
              <a:t>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B7A5278-3FEF-4F8F-9D1B-011B9CDC20A3}" type="slidenum">
              <a:rPr lang="en-US" smtClean="0"/>
              <a:pPr/>
              <a:t>‹#›</a:t>
            </a:fld>
            <a:endParaRPr lang="en-US" dirty="0"/>
          </a:p>
        </p:txBody>
      </p:sp>
    </p:spTree>
  </p:cSld>
  <p:clrMapOvr>
    <a:masterClrMapping/>
  </p:clrMapOvr>
  <p:transition advTm="8625">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835403-4CE4-4550-A3E4-C30EA1586F59}" type="datetimeFigureOut">
              <a:rPr lang="en-US" smtClean="0"/>
              <a:pPr/>
              <a:t>2/18/2021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B7A5278-3FEF-4F8F-9D1B-011B9CDC20A3}" type="slidenum">
              <a:rPr lang="en-US" smtClean="0"/>
              <a:pPr/>
              <a:t>‹#›</a:t>
            </a:fld>
            <a:endParaRPr lang="en-US" dirty="0"/>
          </a:p>
        </p:txBody>
      </p:sp>
    </p:spTree>
  </p:cSld>
  <p:clrMapOvr>
    <a:masterClrMapping/>
  </p:clrMapOvr>
  <p:transition advTm="8625">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2835403-4CE4-4550-A3E4-C30EA1586F59}" type="datetimeFigureOut">
              <a:rPr lang="en-US" smtClean="0"/>
              <a:pPr/>
              <a:t>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7A5278-3FEF-4F8F-9D1B-011B9CDC20A3}" type="slidenum">
              <a:rPr lang="en-US" smtClean="0"/>
              <a:pPr/>
              <a:t>‹#›</a:t>
            </a:fld>
            <a:endParaRPr lang="en-US" dirty="0"/>
          </a:p>
        </p:txBody>
      </p:sp>
    </p:spTree>
  </p:cSld>
  <p:clrMapOvr>
    <a:masterClrMapping/>
  </p:clrMapOvr>
  <p:transition advTm="8625">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p>
            <a:fld id="{82835403-4CE4-4550-A3E4-C30EA1586F59}" type="datetimeFigureOut">
              <a:rPr lang="en-US" smtClean="0"/>
              <a:pPr/>
              <a:t>2/18/2021</a:t>
            </a:fld>
            <a:endParaRPr lang="en-US" dirty="0"/>
          </a:p>
        </p:txBody>
      </p:sp>
      <p:sp>
        <p:nvSpPr>
          <p:cNvPr id="6" name="Footer Placeholder 5"/>
          <p:cNvSpPr>
            <a:spLocks noGrp="1"/>
          </p:cNvSpPr>
          <p:nvPr>
            <p:ph type="ftr" sz="quarter" idx="11"/>
          </p:nvPr>
        </p:nvSpPr>
        <p:spPr>
          <a:xfrm>
            <a:off x="914400" y="55499"/>
            <a:ext cx="5562600" cy="365125"/>
          </a:xfrm>
        </p:spPr>
        <p:txBody>
          <a:bodyPr/>
          <a:lstStyle/>
          <a:p>
            <a:endParaRPr lang="en-US" dirty="0"/>
          </a:p>
        </p:txBody>
      </p:sp>
      <p:sp>
        <p:nvSpPr>
          <p:cNvPr id="7" name="Slide Number Placeholder 6"/>
          <p:cNvSpPr>
            <a:spLocks noGrp="1"/>
          </p:cNvSpPr>
          <p:nvPr>
            <p:ph type="sldNum" sz="quarter" idx="12"/>
          </p:nvPr>
        </p:nvSpPr>
        <p:spPr>
          <a:xfrm>
            <a:off x="8610600" y="55499"/>
            <a:ext cx="457200" cy="365125"/>
          </a:xfrm>
        </p:spPr>
        <p:txBody>
          <a:bodyPr/>
          <a:lstStyle/>
          <a:p>
            <a:fld id="{0B7A5278-3FEF-4F8F-9D1B-011B9CDC20A3}" type="slidenum">
              <a:rPr lang="en-US" smtClean="0"/>
              <a:pPr/>
              <a:t>‹#›</a:t>
            </a:fld>
            <a:endParaRPr lang="en-US" dirty="0"/>
          </a:p>
        </p:txBody>
      </p:sp>
    </p:spTree>
  </p:cSld>
  <p:clrMapOvr>
    <a:masterClrMapping/>
  </p:clrMapOvr>
  <p:transition advTm="8625">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p>
            <a:r>
              <a:rPr kumimoji="0" lang="en-US"/>
              <a:t>Click to edit Master title style</a:t>
            </a:r>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82835403-4CE4-4550-A3E4-C30EA1586F59}" type="datetimeFigureOut">
              <a:rPr lang="en-US" smtClean="0"/>
              <a:pPr/>
              <a:t>2/18/2021</a:t>
            </a:fld>
            <a:endParaRPr lang="en-US" dirty="0"/>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dirty="0"/>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0B7A5278-3FEF-4F8F-9D1B-011B9CDC20A3}"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ransition advTm="8625">
    <p:pull dir="d"/>
  </p:transition>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gif"/><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video" Target="file:///C:\Users\Ankita\Downloads\WhatsApp%20Video%202020-02-13%20at%2011.09.16%20AM.mp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166"/>
            <a:ext cx="9001156" cy="132343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4000" b="1" dirty="0">
                <a:solidFill>
                  <a:schemeClr val="tx1"/>
                </a:solidFill>
                <a:effectLst>
                  <a:glow rad="228600">
                    <a:schemeClr val="accent2">
                      <a:satMod val="175000"/>
                      <a:alpha val="40000"/>
                    </a:schemeClr>
                  </a:glow>
                  <a:reflection blurRad="6350" stA="50000" endA="300" endPos="50000" dist="60007" dir="5400000" sy="-100000" algn="bl" rotWithShape="0"/>
                </a:effectLst>
                <a:latin typeface="Times New Roman" pitchFamily="18" charset="0"/>
                <a:cs typeface="Times New Roman" pitchFamily="18" charset="0"/>
              </a:rPr>
              <a:t>Shri Ram  College of  Engineering and         Management </a:t>
            </a:r>
          </a:p>
        </p:txBody>
      </p:sp>
      <p:pic>
        <p:nvPicPr>
          <p:cNvPr id="4" name="Picture 3" descr="awwwww.jpg"/>
          <p:cNvPicPr>
            <a:picLocks noChangeAspect="1"/>
          </p:cNvPicPr>
          <p:nvPr/>
        </p:nvPicPr>
        <p:blipFill>
          <a:blip r:embed="rId2"/>
          <a:stretch>
            <a:fillRect/>
          </a:stretch>
        </p:blipFill>
        <p:spPr>
          <a:xfrm>
            <a:off x="3143240" y="2143116"/>
            <a:ext cx="2857520" cy="2857520"/>
          </a:xfrm>
          <a:prstGeom prst="rect">
            <a:avLst/>
          </a:prstGeom>
        </p:spPr>
      </p:pic>
      <p:sp>
        <p:nvSpPr>
          <p:cNvPr id="5" name="TextBox 4"/>
          <p:cNvSpPr txBox="1"/>
          <p:nvPr/>
        </p:nvSpPr>
        <p:spPr>
          <a:xfrm>
            <a:off x="357158" y="5500702"/>
            <a:ext cx="8643966" cy="584775"/>
          </a:xfrm>
          <a:prstGeom prst="rect">
            <a:avLst/>
          </a:prstGeom>
          <a:noFill/>
        </p:spPr>
        <p:txBody>
          <a:bodyPr wrap="square" rtlCol="0">
            <a:spAutoFit/>
          </a:bodyPr>
          <a:lstStyle/>
          <a:p>
            <a:r>
              <a:rPr lang="en-US" sz="3200" b="1" dirty="0">
                <a:effectLst>
                  <a:glow rad="228600">
                    <a:schemeClr val="accent4">
                      <a:satMod val="175000"/>
                      <a:alpha val="40000"/>
                    </a:schemeClr>
                  </a:glow>
                  <a:reflection blurRad="6350" stA="50000" endA="300" endPos="50000" dist="60007" dir="5400000" sy="-100000" algn="bl" rotWithShape="0"/>
                </a:effectLst>
                <a:latin typeface="Times New Roman" pitchFamily="18" charset="0"/>
                <a:cs typeface="Times New Roman" pitchFamily="18" charset="0"/>
              </a:rPr>
              <a:t>Department of Computer Science Engineering</a:t>
            </a:r>
          </a:p>
        </p:txBody>
      </p:sp>
    </p:spTree>
  </p:cSld>
  <p:clrMapOvr>
    <a:masterClrMapping/>
  </p:clrMapOvr>
  <p:transition advTm="8625">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14290"/>
            <a:ext cx="8643966" cy="1143008"/>
          </a:xfrm>
          <a:effectLst>
            <a:outerShdw blurRad="152400" dist="317500" dir="5400000" sx="90000" sy="-19000" rotWithShape="0">
              <a:prstClr val="black">
                <a:alpha val="15000"/>
              </a:prstClr>
            </a:outerShdw>
          </a:effectLst>
        </p:spPr>
        <p:txBody>
          <a:bodyPr>
            <a:normAutofit/>
          </a:bodyPr>
          <a:lstStyle/>
          <a:p>
            <a:r>
              <a:rPr lang="en-US" b="1" i="1" dirty="0">
                <a:solidFill>
                  <a:srgbClr val="FF0000"/>
                </a:solidFill>
                <a:effectLst>
                  <a:reflection blurRad="6350" stA="50000" endA="300" endPos="50000" dist="60007" dir="5400000" sy="-100000" algn="bl" rotWithShape="0"/>
                </a:effectLst>
                <a:latin typeface="Times New Roman" pitchFamily="18" charset="0"/>
                <a:cs typeface="Times New Roman" pitchFamily="18" charset="0"/>
              </a:rPr>
              <a:t>Artificial Narrow Intelligence Examples :</a:t>
            </a:r>
          </a:p>
        </p:txBody>
      </p:sp>
      <p:pic>
        <p:nvPicPr>
          <p:cNvPr id="6" name="Picture 5" descr="WhatsApp Image 2020-02-10 at 6.23.40 PM (2).jpeg"/>
          <p:cNvPicPr>
            <a:picLocks noChangeAspect="1"/>
          </p:cNvPicPr>
          <p:nvPr/>
        </p:nvPicPr>
        <p:blipFill>
          <a:blip r:embed="rId3"/>
          <a:stretch>
            <a:fillRect/>
          </a:stretch>
        </p:blipFill>
        <p:spPr>
          <a:xfrm>
            <a:off x="357158" y="2143116"/>
            <a:ext cx="8786842" cy="4714885"/>
          </a:xfrm>
          <a:prstGeom prst="rect">
            <a:avLst/>
          </a:prstGeom>
        </p:spPr>
      </p:pic>
      <p:sp>
        <p:nvSpPr>
          <p:cNvPr id="7" name="TextBox 6"/>
          <p:cNvSpPr txBox="1"/>
          <p:nvPr/>
        </p:nvSpPr>
        <p:spPr>
          <a:xfrm>
            <a:off x="785786" y="1071546"/>
            <a:ext cx="7358114" cy="1077218"/>
          </a:xfrm>
          <a:prstGeom prst="rect">
            <a:avLst/>
          </a:prstGeom>
          <a:noFill/>
        </p:spPr>
        <p:txBody>
          <a:bodyPr wrap="square" rtlCol="0">
            <a:spAutoFit/>
          </a:bodyPr>
          <a:lstStyle/>
          <a:p>
            <a:r>
              <a:rPr lang="en-US" sz="3200" b="1" dirty="0">
                <a:latin typeface="Times New Roman" pitchFamily="18" charset="0"/>
                <a:cs typeface="Times New Roman" pitchFamily="18" charset="0"/>
              </a:rPr>
              <a:t>It involves applying artificial intelligence only to specific tasks.</a:t>
            </a:r>
          </a:p>
        </p:txBody>
      </p:sp>
      <p:sp>
        <p:nvSpPr>
          <p:cNvPr id="5" name="TextBox 4"/>
          <p:cNvSpPr txBox="1"/>
          <p:nvPr/>
        </p:nvSpPr>
        <p:spPr>
          <a:xfrm>
            <a:off x="7072330" y="357166"/>
            <a:ext cx="1714512" cy="584775"/>
          </a:xfrm>
          <a:prstGeom prst="rect">
            <a:avLst/>
          </a:prstGeom>
          <a:noFill/>
          <a:effectLst>
            <a:glow rad="228600">
              <a:schemeClr val="accent4">
                <a:satMod val="175000"/>
                <a:alpha val="40000"/>
              </a:schemeClr>
            </a:glow>
          </a:effectLst>
        </p:spPr>
        <p:txBody>
          <a:bodyPr wrap="square" rtlCol="0">
            <a:spAutoFit/>
          </a:bodyPr>
          <a:lstStyle/>
          <a:p>
            <a:endParaRPr lang="en-US" sz="3200" b="1" dirty="0">
              <a:latin typeface="Times New Roman" pitchFamily="18" charset="0"/>
              <a:cs typeface="Times New Roman" pitchFamily="18" charset="0"/>
            </a:endParaRPr>
          </a:p>
        </p:txBody>
      </p:sp>
    </p:spTree>
  </p:cSld>
  <p:clrMapOvr>
    <a:masterClrMapping/>
  </p:clrMapOvr>
  <p:transition advTm="8625">
    <p:pull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descr="aaalexa.jpg"/>
          <p:cNvPicPr>
            <a:picLocks noChangeAspect="1"/>
          </p:cNvPicPr>
          <p:nvPr/>
        </p:nvPicPr>
        <p:blipFill>
          <a:blip r:embed="rId2"/>
          <a:stretch>
            <a:fillRect/>
          </a:stretch>
        </p:blipFill>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pic>
    </p:spTree>
  </p:cSld>
  <p:clrMapOvr>
    <a:masterClrMapping/>
  </p:clrMapOvr>
  <p:transition advTm="8625">
    <p:pull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sApp Image 2020-02-10 at 6.23.38 PM (2).jpeg"/>
          <p:cNvPicPr>
            <a:picLocks noChangeAspect="1"/>
          </p:cNvPicPr>
          <p:nvPr/>
        </p:nvPicPr>
        <p:blipFill>
          <a:blip r:embed="rId3"/>
          <a:stretch>
            <a:fillRect/>
          </a:stretch>
        </p:blipFill>
        <p:spPr>
          <a:xfrm>
            <a:off x="0" y="0"/>
            <a:ext cx="9144000" cy="6858000"/>
          </a:xfrm>
          <a:prstGeom prst="rect">
            <a:avLst/>
          </a:prstGeom>
          <a:ln w="88900" cap="sq" cmpd="thickThin">
            <a:solidFill>
              <a:srgbClr val="000000"/>
            </a:solidFill>
            <a:prstDash val="solid"/>
            <a:miter lim="800000"/>
          </a:ln>
          <a:effectLst>
            <a:innerShdw blurRad="76200">
              <a:srgbClr val="000000"/>
            </a:innerShdw>
          </a:effectLst>
        </p:spPr>
        <p:style>
          <a:lnRef idx="2">
            <a:schemeClr val="dk1">
              <a:shade val="50000"/>
            </a:schemeClr>
          </a:lnRef>
          <a:fillRef idx="1">
            <a:schemeClr val="dk1"/>
          </a:fillRef>
          <a:effectRef idx="0">
            <a:schemeClr val="dk1"/>
          </a:effectRef>
          <a:fontRef idx="minor">
            <a:schemeClr val="lt1"/>
          </a:fontRef>
        </p:style>
      </p:pic>
      <p:pic>
        <p:nvPicPr>
          <p:cNvPr id="7" name="Picture 6" descr="aaaaqqqqqq.png"/>
          <p:cNvPicPr>
            <a:picLocks noChangeAspect="1"/>
          </p:cNvPicPr>
          <p:nvPr/>
        </p:nvPicPr>
        <p:blipFill>
          <a:blip r:embed="rId4"/>
          <a:stretch>
            <a:fillRect/>
          </a:stretch>
        </p:blipFill>
        <p:spPr>
          <a:xfrm>
            <a:off x="4500562" y="2071678"/>
            <a:ext cx="4643438" cy="4786322"/>
          </a:xfrm>
          <a:prstGeom prst="rect">
            <a:avLst/>
          </a:prstGeom>
          <a:solidFill>
            <a:schemeClr val="tx1"/>
          </a:solidFill>
        </p:spPr>
      </p:pic>
      <p:pic>
        <p:nvPicPr>
          <p:cNvPr id="10" name="Picture 9" descr="aaaqqq.jpg"/>
          <p:cNvPicPr>
            <a:picLocks noChangeAspect="1"/>
          </p:cNvPicPr>
          <p:nvPr/>
        </p:nvPicPr>
        <p:blipFill>
          <a:blip r:embed="rId5"/>
          <a:stretch>
            <a:fillRect/>
          </a:stretch>
        </p:blipFill>
        <p:spPr>
          <a:xfrm>
            <a:off x="4500562" y="0"/>
            <a:ext cx="4643437" cy="207167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8625">
    <p:pull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0-02-10 at 6.23.41 PM (1).jpeg"/>
          <p:cNvPicPr>
            <a:picLocks noChangeAspect="1"/>
          </p:cNvPicPr>
          <p:nvPr/>
        </p:nvPicPr>
        <p:blipFill>
          <a:blip r:embed="rId2"/>
          <a:stretch>
            <a:fillRect/>
          </a:stretch>
        </p:blipFill>
        <p:spPr>
          <a:xfrm>
            <a:off x="0" y="0"/>
            <a:ext cx="9144000" cy="68580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advTm="8625">
    <p:pull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0-02-10 at 6.23.41 PM.jpeg"/>
          <p:cNvPicPr>
            <a:picLocks noChangeAspect="1"/>
          </p:cNvPicPr>
          <p:nvPr/>
        </p:nvPicPr>
        <p:blipFill>
          <a:blip r:embed="rId2"/>
          <a:stretch>
            <a:fillRect/>
          </a:stretch>
        </p:blipFill>
        <p:spPr>
          <a:xfrm>
            <a:off x="2497321" y="1857364"/>
            <a:ext cx="6646679" cy="5000636"/>
          </a:xfrm>
          <a:prstGeom prst="rect">
            <a:avLst/>
          </a:prstGeom>
        </p:spPr>
      </p:pic>
      <p:sp>
        <p:nvSpPr>
          <p:cNvPr id="6" name="TextBox 5"/>
          <p:cNvSpPr txBox="1"/>
          <p:nvPr/>
        </p:nvSpPr>
        <p:spPr>
          <a:xfrm>
            <a:off x="214282" y="357166"/>
            <a:ext cx="2071702" cy="1015663"/>
          </a:xfrm>
          <a:prstGeom prst="rect">
            <a:avLst/>
          </a:prstGeom>
          <a:noFill/>
          <a:effectLst>
            <a:reflection blurRad="6350" stA="50000" endA="300" endPos="90000" dir="5400000" sy="-100000" algn="bl" rotWithShape="0"/>
          </a:effectLst>
        </p:spPr>
        <p:txBody>
          <a:bodyPr wrap="square" rtlCol="0">
            <a:spAutoFit/>
          </a:bodyPr>
          <a:lstStyle/>
          <a:p>
            <a:r>
              <a:rPr lang="en-US" sz="6000" b="1" dirty="0">
                <a:solidFill>
                  <a:schemeClr val="accent2"/>
                </a:solidFill>
                <a:latin typeface="Times New Roman" pitchFamily="18" charset="0"/>
                <a:cs typeface="Times New Roman" pitchFamily="18" charset="0"/>
              </a:rPr>
              <a:t>SIRI</a:t>
            </a:r>
          </a:p>
        </p:txBody>
      </p:sp>
    </p:spTree>
  </p:cSld>
  <p:clrMapOvr>
    <a:masterClrMapping/>
  </p:clrMapOvr>
  <p:transition advTm="8625">
    <p:pull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eature_inside-12570000002018964274267.png"/>
          <p:cNvPicPr>
            <a:picLocks noChangeAspect="1"/>
          </p:cNvPicPr>
          <p:nvPr/>
        </p:nvPicPr>
        <p:blipFill>
          <a:blip r:embed="rId2"/>
          <a:stretch>
            <a:fillRect/>
          </a:stretch>
        </p:blipFill>
        <p:spPr>
          <a:xfrm>
            <a:off x="1571604" y="1000108"/>
            <a:ext cx="5675876" cy="55721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p:cNvSpPr txBox="1"/>
          <p:nvPr/>
        </p:nvSpPr>
        <p:spPr>
          <a:xfrm>
            <a:off x="0" y="214290"/>
            <a:ext cx="3500430" cy="1569660"/>
          </a:xfrm>
          <a:prstGeom prst="rect">
            <a:avLst/>
          </a:prstGeom>
          <a:noFill/>
        </p:spPr>
        <p:txBody>
          <a:bodyPr wrap="square" rtlCol="0">
            <a:spAutoFit/>
          </a:bodyPr>
          <a:lstStyle/>
          <a:p>
            <a:r>
              <a:rPr lang="en-US" sz="2400" b="1" dirty="0">
                <a:latin typeface="Times New Roman" pitchFamily="18" charset="0"/>
                <a:cs typeface="Times New Roman" pitchFamily="18" charset="0"/>
              </a:rPr>
              <a:t>AI is the science of getting machines to mimic the behavior of humans.</a:t>
            </a:r>
          </a:p>
        </p:txBody>
      </p:sp>
      <p:sp>
        <p:nvSpPr>
          <p:cNvPr id="5" name="TextBox 4"/>
          <p:cNvSpPr txBox="1"/>
          <p:nvPr/>
        </p:nvSpPr>
        <p:spPr>
          <a:xfrm>
            <a:off x="6143604" y="2285992"/>
            <a:ext cx="3000396" cy="1938992"/>
          </a:xfrm>
          <a:prstGeom prst="rect">
            <a:avLst/>
          </a:prstGeom>
          <a:noFill/>
        </p:spPr>
        <p:txBody>
          <a:bodyPr wrap="square" rtlCol="0">
            <a:spAutoFit/>
          </a:bodyPr>
          <a:lstStyle/>
          <a:p>
            <a:r>
              <a:rPr lang="en-US" sz="2400" b="1" dirty="0">
                <a:latin typeface="Times New Roman" pitchFamily="18" charset="0"/>
                <a:cs typeface="Times New Roman" pitchFamily="18" charset="0"/>
              </a:rPr>
              <a:t>A subset of AI that focus on getting machines to make decisions by feeding them data.</a:t>
            </a:r>
          </a:p>
        </p:txBody>
      </p:sp>
      <p:sp>
        <p:nvSpPr>
          <p:cNvPr id="6" name="TextBox 5"/>
          <p:cNvSpPr txBox="1"/>
          <p:nvPr/>
        </p:nvSpPr>
        <p:spPr>
          <a:xfrm>
            <a:off x="0" y="4919008"/>
            <a:ext cx="3071834" cy="1938992"/>
          </a:xfrm>
          <a:prstGeom prst="rect">
            <a:avLst/>
          </a:prstGeom>
          <a:noFill/>
        </p:spPr>
        <p:txBody>
          <a:bodyPr wrap="square" rtlCol="0">
            <a:spAutoFit/>
          </a:bodyPr>
          <a:lstStyle/>
          <a:p>
            <a:r>
              <a:rPr lang="en-US" sz="2400" b="1" dirty="0">
                <a:latin typeface="Times New Roman" pitchFamily="18" charset="0"/>
                <a:cs typeface="Times New Roman" pitchFamily="18" charset="0"/>
              </a:rPr>
              <a:t>A subset of machine learning that uses the concept of neural networks to solve complex problems.</a:t>
            </a:r>
          </a:p>
        </p:txBody>
      </p:sp>
      <p:cxnSp>
        <p:nvCxnSpPr>
          <p:cNvPr id="8" name="Straight Connector 7"/>
          <p:cNvCxnSpPr/>
          <p:nvPr/>
        </p:nvCxnSpPr>
        <p:spPr>
          <a:xfrm>
            <a:off x="1857356" y="1428736"/>
            <a:ext cx="928694" cy="500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29256" y="2571744"/>
            <a:ext cx="57150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2607455" y="5464983"/>
            <a:ext cx="857256" cy="64294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advTm="8625">
    <p:pull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ttt.jpg"/>
          <p:cNvPicPr>
            <a:picLocks noChangeAspect="1"/>
          </p:cNvPicPr>
          <p:nvPr/>
        </p:nvPicPr>
        <p:blipFill>
          <a:blip r:embed="rId3"/>
          <a:stretch>
            <a:fillRect/>
          </a:stretch>
        </p:blipFill>
        <p:spPr>
          <a:xfrm>
            <a:off x="0" y="1428736"/>
            <a:ext cx="9144000" cy="5429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p:cNvSpPr/>
          <p:nvPr/>
        </p:nvSpPr>
        <p:spPr>
          <a:xfrm>
            <a:off x="214282" y="357166"/>
            <a:ext cx="8481809" cy="646331"/>
          </a:xfrm>
          <a:prstGeom prst="rect">
            <a:avLst/>
          </a:prstGeom>
        </p:spPr>
        <p:txBody>
          <a:bodyPr wrap="none">
            <a:spAutoFit/>
          </a:bodyPr>
          <a:lstStyle/>
          <a:p>
            <a:r>
              <a:rPr lang="en-US" sz="3600" b="1" i="1" dirty="0">
                <a:effectLst>
                  <a:glow rad="228600">
                    <a:schemeClr val="accent4">
                      <a:satMod val="175000"/>
                      <a:alpha val="40000"/>
                    </a:schemeClr>
                  </a:glow>
                  <a:reflection blurRad="6350" stA="55000" endA="50" endPos="85000" dir="5400000" sy="-100000" algn="bl" rotWithShape="0"/>
                </a:effectLst>
                <a:latin typeface="Times New Roman" pitchFamily="18" charset="0"/>
                <a:cs typeface="Times New Roman" pitchFamily="18" charset="0"/>
              </a:rPr>
              <a:t>AI covers a vast domain of fields including:</a:t>
            </a:r>
          </a:p>
        </p:txBody>
      </p:sp>
    </p:spTree>
  </p:cSld>
  <p:clrMapOvr>
    <a:masterClrMapping/>
  </p:clrMapOvr>
  <p:transition advTm="8625">
    <p:pull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pert system.jpg"/>
          <p:cNvPicPr>
            <a:picLocks noChangeAspect="1"/>
          </p:cNvPicPr>
          <p:nvPr/>
        </p:nvPicPr>
        <p:blipFill>
          <a:blip r:embed="rId2"/>
          <a:stretch>
            <a:fillRect/>
          </a:stretch>
        </p:blipFill>
        <p:spPr>
          <a:xfrm>
            <a:off x="0" y="0"/>
            <a:ext cx="9144000" cy="3419475"/>
          </a:xfrm>
          <a:prstGeom prst="rect">
            <a:avLst/>
          </a:prstGeom>
          <a:ln>
            <a:noFill/>
          </a:ln>
          <a:effectLst>
            <a:outerShdw blurRad="292100" dist="139700" dir="2700000" algn="tl" rotWithShape="0">
              <a:srgbClr val="333333">
                <a:alpha val="65000"/>
              </a:srgbClr>
            </a:outerShdw>
          </a:effectLst>
        </p:spPr>
      </p:pic>
      <p:pic>
        <p:nvPicPr>
          <p:cNvPr id="4" name="Picture 3" descr="nlp.jpg"/>
          <p:cNvPicPr>
            <a:picLocks noChangeAspect="1"/>
          </p:cNvPicPr>
          <p:nvPr/>
        </p:nvPicPr>
        <p:blipFill>
          <a:blip r:embed="rId3"/>
          <a:stretch>
            <a:fillRect/>
          </a:stretch>
        </p:blipFill>
        <p:spPr>
          <a:xfrm>
            <a:off x="0" y="3438525"/>
            <a:ext cx="9144000" cy="341947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0" y="857232"/>
            <a:ext cx="6215042" cy="273921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a:t>An Expert System is a computer program designed to act as an expert in a particular domain . Expert systems currently are designed to assist  experts, not to replace them . They have been used in medical diagnosis, chemical analysis etc.</a:t>
            </a:r>
          </a:p>
          <a:p>
            <a:endParaRPr lang="en-US" dirty="0">
              <a:solidFill>
                <a:schemeClr val="tx1"/>
              </a:solidFill>
              <a:latin typeface="Times New Roman" pitchFamily="18" charset="0"/>
              <a:cs typeface="Times New Roman" pitchFamily="18" charset="0"/>
            </a:endParaRPr>
          </a:p>
          <a:p>
            <a:endParaRPr lang="en-US" dirty="0">
              <a:solidFill>
                <a:schemeClr val="tx1"/>
              </a:solidFill>
              <a:latin typeface="Times New Roman" pitchFamily="18" charset="0"/>
              <a:cs typeface="Times New Roman" pitchFamily="18" charset="0"/>
            </a:endParaRPr>
          </a:p>
          <a:p>
            <a:br>
              <a:rPr lang="en-US" dirty="0"/>
            </a:br>
            <a:endParaRPr lang="en-US" dirty="0"/>
          </a:p>
        </p:txBody>
      </p:sp>
      <p:sp>
        <p:nvSpPr>
          <p:cNvPr id="7" name="TextBox 6"/>
          <p:cNvSpPr txBox="1"/>
          <p:nvPr/>
        </p:nvSpPr>
        <p:spPr>
          <a:xfrm>
            <a:off x="0" y="4334232"/>
            <a:ext cx="6000760" cy="252376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a:solidFill>
                  <a:schemeClr val="tx1"/>
                </a:solidFill>
                <a:latin typeface="Times New Roman" pitchFamily="18" charset="0"/>
                <a:cs typeface="Times New Roman" pitchFamily="18" charset="0"/>
              </a:rPr>
              <a:t>Natural Language Processing is a branch of AI that deals with the interaction between computers and humans using the natural language such as English. Processing of Natural Language is required when you want an intelligent system like robot to perform as per your instruction. The input and output of an NLP system can be : Speech or written text.</a:t>
            </a:r>
          </a:p>
          <a:p>
            <a:pPr algn="just"/>
            <a:endParaRPr lang="en-US" dirty="0">
              <a:latin typeface="Times New Roman" pitchFamily="18" charset="0"/>
              <a:cs typeface="Times New Roman" pitchFamily="18" charset="0"/>
            </a:endParaRPr>
          </a:p>
        </p:txBody>
      </p:sp>
    </p:spTree>
  </p:cSld>
  <p:clrMapOvr>
    <a:masterClrMapping/>
  </p:clrMapOvr>
  <p:transition advTm="8625">
    <p:pull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eech recognition.jpg"/>
          <p:cNvPicPr>
            <a:picLocks noChangeAspect="1"/>
          </p:cNvPicPr>
          <p:nvPr/>
        </p:nvPicPr>
        <p:blipFill>
          <a:blip r:embed="rId2"/>
          <a:stretch>
            <a:fillRect/>
          </a:stretch>
        </p:blipFill>
        <p:spPr>
          <a:xfrm>
            <a:off x="0" y="0"/>
            <a:ext cx="9144000" cy="3419475"/>
          </a:xfrm>
          <a:prstGeom prst="rect">
            <a:avLst/>
          </a:prstGeom>
          <a:ln>
            <a:noFill/>
          </a:ln>
          <a:effectLst>
            <a:outerShdw blurRad="292100" dist="139700" dir="2700000" algn="tl" rotWithShape="0">
              <a:srgbClr val="333333">
                <a:alpha val="65000"/>
              </a:srgbClr>
            </a:outerShdw>
          </a:effectLst>
        </p:spPr>
      </p:pic>
      <p:pic>
        <p:nvPicPr>
          <p:cNvPr id="4" name="Picture 3" descr="computer vision.jpg"/>
          <p:cNvPicPr>
            <a:picLocks noChangeAspect="1"/>
          </p:cNvPicPr>
          <p:nvPr/>
        </p:nvPicPr>
        <p:blipFill>
          <a:blip r:embed="rId3"/>
          <a:stretch>
            <a:fillRect/>
          </a:stretch>
        </p:blipFill>
        <p:spPr>
          <a:xfrm>
            <a:off x="0" y="3430831"/>
            <a:ext cx="9134475" cy="341947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0" y="714356"/>
            <a:ext cx="5643570" cy="255454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a:latin typeface="Times New Roman" pitchFamily="18" charset="0"/>
                <a:cs typeface="Times New Roman" pitchFamily="18" charset="0"/>
              </a:rPr>
              <a:t>Also known as automatic speech recognition or computer speech recognition which means understanding voice by the computer and performing any required task. The goal of speech recognition is to allow computers to understand human speech . It simplifies the process of interactive communication between people and computers, thus it advances the goal of NLP.</a:t>
            </a:r>
          </a:p>
        </p:txBody>
      </p:sp>
      <p:sp>
        <p:nvSpPr>
          <p:cNvPr id="6" name="TextBox 5"/>
          <p:cNvSpPr txBox="1"/>
          <p:nvPr/>
        </p:nvSpPr>
        <p:spPr>
          <a:xfrm>
            <a:off x="3267" y="4357694"/>
            <a:ext cx="5572164" cy="224676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a:latin typeface="Times New Roman" pitchFamily="18" charset="0"/>
                <a:cs typeface="Times New Roman" pitchFamily="18" charset="0"/>
              </a:rPr>
              <a:t>People generally use vision as their primary means of sensing their environment , we generally see more than we hear, feel or smell or taste. The goal of computer vision research is to give computers this same powerful facility for understanding their surrounding . Here AI helps computer to understand what they see through attached cameras.</a:t>
            </a:r>
          </a:p>
        </p:txBody>
      </p:sp>
    </p:spTree>
  </p:cSld>
  <p:clrMapOvr>
    <a:masterClrMapping/>
  </p:clrMapOvr>
  <p:transition advTm="8625">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obotics.jpg"/>
          <p:cNvPicPr>
            <a:picLocks noChangeAspect="1"/>
          </p:cNvPicPr>
          <p:nvPr/>
        </p:nvPicPr>
        <p:blipFill>
          <a:blip r:embed="rId2"/>
          <a:stretch>
            <a:fillRect/>
          </a:stretch>
        </p:blipFill>
        <p:spPr>
          <a:xfrm>
            <a:off x="0" y="0"/>
            <a:ext cx="9144000" cy="3419475"/>
          </a:xfrm>
          <a:prstGeom prst="rect">
            <a:avLst/>
          </a:prstGeom>
          <a:ln>
            <a:noFill/>
          </a:ln>
          <a:effectLst>
            <a:outerShdw blurRad="292100" dist="139700" dir="2700000" algn="tl" rotWithShape="0">
              <a:srgbClr val="333333">
                <a:alpha val="65000"/>
              </a:srgbClr>
            </a:outerShdw>
          </a:effectLst>
        </p:spPr>
      </p:pic>
      <p:pic>
        <p:nvPicPr>
          <p:cNvPr id="6" name="Picture 5" descr="automatic.jpg"/>
          <p:cNvPicPr>
            <a:picLocks noChangeAspect="1"/>
          </p:cNvPicPr>
          <p:nvPr/>
        </p:nvPicPr>
        <p:blipFill>
          <a:blip r:embed="rId3"/>
          <a:stretch>
            <a:fillRect/>
          </a:stretch>
        </p:blipFill>
        <p:spPr>
          <a:xfrm>
            <a:off x="0" y="3438525"/>
            <a:ext cx="9144000" cy="341947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858016" y="357166"/>
            <a:ext cx="1214446"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US" sz="2000" dirty="0">
              <a:latin typeface="Times New Roman" pitchFamily="18" charset="0"/>
              <a:cs typeface="Times New Roman" pitchFamily="18" charset="0"/>
            </a:endParaRPr>
          </a:p>
        </p:txBody>
      </p:sp>
      <p:sp>
        <p:nvSpPr>
          <p:cNvPr id="7" name="TextBox 6"/>
          <p:cNvSpPr txBox="1"/>
          <p:nvPr/>
        </p:nvSpPr>
        <p:spPr>
          <a:xfrm>
            <a:off x="0" y="857232"/>
            <a:ext cx="6429388" cy="224676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a:latin typeface="Times New Roman" pitchFamily="18" charset="0"/>
                <a:cs typeface="Times New Roman" pitchFamily="18" charset="0"/>
              </a:rPr>
              <a:t>Robotics is a branch of technology that deals with robots. Robots are programmable machines which are usually able to perform a series of actions autonomously or semi-autonomously.</a:t>
            </a:r>
          </a:p>
          <a:p>
            <a:r>
              <a:rPr lang="en-US" sz="2000" dirty="0">
                <a:latin typeface="Times New Roman" pitchFamily="18" charset="0"/>
                <a:cs typeface="Times New Roman" pitchFamily="18" charset="0"/>
              </a:rPr>
              <a:t>Artificially intelligent robots are the bridge between robotics and AI. These are robots which are controlled by AI programs.</a:t>
            </a:r>
          </a:p>
        </p:txBody>
      </p:sp>
      <p:pic>
        <p:nvPicPr>
          <p:cNvPr id="12292" name="Picture 4" descr="VennDiagramRoboticsAI.png"/>
          <p:cNvPicPr>
            <a:picLocks noChangeAspect="1" noChangeArrowheads="1"/>
          </p:cNvPicPr>
          <p:nvPr/>
        </p:nvPicPr>
        <p:blipFill>
          <a:blip r:embed="rId4"/>
          <a:srcRect/>
          <a:stretch>
            <a:fillRect/>
          </a:stretch>
        </p:blipFill>
        <p:spPr bwMode="auto">
          <a:xfrm>
            <a:off x="6286512" y="1142984"/>
            <a:ext cx="2857488" cy="2154237"/>
          </a:xfrm>
          <a:prstGeom prst="rect">
            <a:avLst/>
          </a:prstGeom>
        </p:spPr>
        <p:style>
          <a:lnRef idx="2">
            <a:schemeClr val="dk1"/>
          </a:lnRef>
          <a:fillRef idx="1">
            <a:schemeClr val="lt1"/>
          </a:fillRef>
          <a:effectRef idx="0">
            <a:schemeClr val="dk1"/>
          </a:effectRef>
          <a:fontRef idx="minor">
            <a:schemeClr val="dk1"/>
          </a:fontRef>
        </p:style>
      </p:pic>
      <p:pic>
        <p:nvPicPr>
          <p:cNvPr id="8" name="Picture 7" descr="robot.jpg"/>
          <p:cNvPicPr>
            <a:picLocks noChangeAspect="1"/>
          </p:cNvPicPr>
          <p:nvPr/>
        </p:nvPicPr>
        <p:blipFill>
          <a:blip r:embed="rId5"/>
          <a:stretch>
            <a:fillRect/>
          </a:stretch>
        </p:blipFill>
        <p:spPr>
          <a:xfrm>
            <a:off x="6286500" y="0"/>
            <a:ext cx="2857500" cy="1142984"/>
          </a:xfrm>
          <a:prstGeom prst="rect">
            <a:avLst/>
          </a:prstGeom>
        </p:spPr>
      </p:pic>
      <p:sp>
        <p:nvSpPr>
          <p:cNvPr id="9" name="TextBox 8"/>
          <p:cNvSpPr txBox="1"/>
          <p:nvPr/>
        </p:nvSpPr>
        <p:spPr>
          <a:xfrm>
            <a:off x="0" y="4286256"/>
            <a:ext cx="6000760" cy="190821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a:latin typeface="Times New Roman" pitchFamily="18" charset="0"/>
                <a:cs typeface="Times New Roman" pitchFamily="18" charset="0"/>
              </a:rPr>
              <a:t>Automatic programming is the generation of programs by computer , usually based on specifications that are higher-level and easier for humans to specify than ordinary programming languages . It is one of the most important part of AI.</a:t>
            </a:r>
          </a:p>
          <a:p>
            <a:endParaRPr lang="en-US" dirty="0"/>
          </a:p>
        </p:txBody>
      </p:sp>
    </p:spTree>
  </p:cSld>
  <p:clrMapOvr>
    <a:masterClrMapping/>
  </p:clrMapOvr>
  <p:transition advTm="8625">
    <p:pull dir="d"/>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shade val="100000"/>
                <a:satMod val="150000"/>
              </a:schemeClr>
            </a:gs>
            <a:gs pos="0">
              <a:schemeClr val="bg1">
                <a:shade val="100000"/>
                <a:satMod val="150000"/>
              </a:schemeClr>
            </a:gs>
            <a:gs pos="65000">
              <a:schemeClr val="bg1">
                <a:shade val="90000"/>
                <a:satMod val="375000"/>
              </a:schemeClr>
            </a:gs>
            <a:gs pos="100000">
              <a:schemeClr val="bg2">
                <a:tint val="88000"/>
                <a:satMod val="4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000625" y="2428875"/>
            <a:ext cx="4143375" cy="1974850"/>
          </a:xfrm>
        </p:spPr>
        <p:txBody>
          <a:bodyPr>
            <a:normAutofit fontScale="90000"/>
          </a:bodyPr>
          <a:lstStyle/>
          <a:p>
            <a:r>
              <a:rPr lang="en-US" sz="6600" spc="0" dirty="0">
                <a:ln w="18415" cmpd="sng">
                  <a:solidFill>
                    <a:srgbClr val="FFFFFF"/>
                  </a:solidFill>
                  <a:prstDash val="solid"/>
                </a:ln>
                <a:solidFill>
                  <a:srgbClr val="FFFFFF"/>
                </a:solidFill>
                <a:effectLst>
                  <a:glow rad="101600">
                    <a:schemeClr val="accent2">
                      <a:satMod val="175000"/>
                      <a:alpha val="40000"/>
                    </a:schemeClr>
                  </a:glow>
                  <a:outerShdw blurRad="63500" dir="3600000" algn="tl" rotWithShape="0">
                    <a:srgbClr val="000000">
                      <a:alpha val="70000"/>
                    </a:srgbClr>
                  </a:outerShdw>
                  <a:reflection blurRad="6350" stA="55000" endA="300" endPos="45500" dir="5400000" sy="-100000" algn="bl" rotWithShape="0"/>
                </a:effectLst>
                <a:latin typeface="Times New Roman" pitchFamily="18" charset="0"/>
                <a:cs typeface="Times New Roman" pitchFamily="18" charset="0"/>
              </a:rPr>
              <a:t>Artificial intelligence</a:t>
            </a:r>
          </a:p>
        </p:txBody>
      </p:sp>
      <p:pic>
        <p:nvPicPr>
          <p:cNvPr id="7" name="Picture 6" descr="ghgyh.jpg"/>
          <p:cNvPicPr>
            <a:picLocks noChangeAspect="1"/>
          </p:cNvPicPr>
          <p:nvPr/>
        </p:nvPicPr>
        <p:blipFill>
          <a:blip r:embed="rId3"/>
          <a:stretch>
            <a:fillRect/>
          </a:stretch>
        </p:blipFill>
        <p:spPr>
          <a:xfrm>
            <a:off x="0" y="1643050"/>
            <a:ext cx="2714612" cy="1928802"/>
          </a:xfrm>
          <a:prstGeom prst="rect">
            <a:avLst/>
          </a:prstGeom>
        </p:spPr>
      </p:pic>
      <p:pic>
        <p:nvPicPr>
          <p:cNvPr id="9" name="Picture 8" descr="hghgh.jpg"/>
          <p:cNvPicPr>
            <a:picLocks noChangeAspect="1"/>
          </p:cNvPicPr>
          <p:nvPr/>
        </p:nvPicPr>
        <p:blipFill>
          <a:blip r:embed="rId4"/>
          <a:stretch>
            <a:fillRect/>
          </a:stretch>
        </p:blipFill>
        <p:spPr>
          <a:xfrm>
            <a:off x="0" y="3571876"/>
            <a:ext cx="2714612" cy="1600200"/>
          </a:xfrm>
          <a:prstGeom prst="rect">
            <a:avLst/>
          </a:prstGeom>
        </p:spPr>
      </p:pic>
      <p:pic>
        <p:nvPicPr>
          <p:cNvPr id="10" name="Picture 9" descr="ai3.jpg"/>
          <p:cNvPicPr>
            <a:picLocks noChangeAspect="1"/>
          </p:cNvPicPr>
          <p:nvPr/>
        </p:nvPicPr>
        <p:blipFill>
          <a:blip r:embed="rId5"/>
          <a:stretch>
            <a:fillRect/>
          </a:stretch>
        </p:blipFill>
        <p:spPr>
          <a:xfrm>
            <a:off x="0" y="5143512"/>
            <a:ext cx="2714612" cy="1714488"/>
          </a:xfrm>
          <a:prstGeom prst="rect">
            <a:avLst/>
          </a:prstGeom>
        </p:spPr>
      </p:pic>
      <p:sp>
        <p:nvSpPr>
          <p:cNvPr id="8" name="TextBox 7"/>
          <p:cNvSpPr txBox="1"/>
          <p:nvPr/>
        </p:nvSpPr>
        <p:spPr>
          <a:xfrm>
            <a:off x="4571968" y="4857760"/>
            <a:ext cx="4572032" cy="584775"/>
          </a:xfrm>
          <a:prstGeom prst="rect">
            <a:avLst/>
          </a:prstGeom>
          <a:noFill/>
          <a:effectLst>
            <a:reflection blurRad="6350" stA="50000" endA="275" endPos="40000" dist="101600" dir="5400000" sy="-100000" algn="bl" rotWithShape="0"/>
          </a:effectLst>
        </p:spPr>
        <p:txBody>
          <a:bodyPr wrap="square" rtlCol="0">
            <a:spAutoFit/>
          </a:bodyPr>
          <a:lstStyle/>
          <a:p>
            <a:r>
              <a:rPr lang="en-US" sz="3200" b="1" i="1" dirty="0">
                <a:ln w="18415" cmpd="sng">
                  <a:solidFill>
                    <a:srgbClr val="FFFFFF"/>
                  </a:solidFill>
                  <a:prstDash val="solid"/>
                </a:ln>
                <a:effectLst>
                  <a:glow rad="228600">
                    <a:schemeClr val="accent1">
                      <a:satMod val="175000"/>
                      <a:alpha val="40000"/>
                    </a:schemeClr>
                  </a:glow>
                  <a:outerShdw blurRad="63500" dir="3600000" algn="tl" rotWithShape="0">
                    <a:srgbClr val="000000">
                      <a:alpha val="70000"/>
                    </a:srgbClr>
                  </a:outerShdw>
                  <a:reflection blurRad="6350" stA="50000" endA="300" endPos="50000" dist="29997" dir="5400000" sy="-100000" algn="bl" rotWithShape="0"/>
                </a:effectLst>
                <a:latin typeface="Times New Roman" pitchFamily="18" charset="0"/>
                <a:cs typeface="Times New Roman" pitchFamily="18" charset="0"/>
              </a:rPr>
              <a:t> </a:t>
            </a:r>
          </a:p>
        </p:txBody>
      </p:sp>
      <p:sp>
        <p:nvSpPr>
          <p:cNvPr id="15" name="TextBox 14"/>
          <p:cNvSpPr txBox="1"/>
          <p:nvPr/>
        </p:nvSpPr>
        <p:spPr>
          <a:xfrm>
            <a:off x="3143240" y="1285860"/>
            <a:ext cx="4358886" cy="830997"/>
          </a:xfrm>
          <a:prstGeom prst="rect">
            <a:avLst/>
          </a:prstGeom>
          <a:noFill/>
        </p:spPr>
        <p:txBody>
          <a:bodyPr wrap="none" rtlCol="0">
            <a:spAutoFit/>
          </a:bodyPr>
          <a:lstStyle/>
          <a:p>
            <a:r>
              <a:rPr lang="en-US" sz="4800" b="1" i="1" dirty="0">
                <a:effectLst>
                  <a:glow rad="228600">
                    <a:schemeClr val="accent6">
                      <a:satMod val="175000"/>
                      <a:alpha val="40000"/>
                    </a:schemeClr>
                  </a:glow>
                  <a:reflection blurRad="6350" stA="50000" endA="300" endPos="50000" dist="60007" dir="5400000" sy="-100000" algn="bl" rotWithShape="0"/>
                </a:effectLst>
                <a:latin typeface="Times New Roman" pitchFamily="18" charset="0"/>
                <a:cs typeface="Times New Roman" pitchFamily="18" charset="0"/>
              </a:rPr>
              <a:t>Presentation on </a:t>
            </a:r>
          </a:p>
        </p:txBody>
      </p:sp>
      <p:sp>
        <p:nvSpPr>
          <p:cNvPr id="11" name="TextBox 10"/>
          <p:cNvSpPr txBox="1"/>
          <p:nvPr/>
        </p:nvSpPr>
        <p:spPr>
          <a:xfrm>
            <a:off x="4714876" y="5072074"/>
            <a:ext cx="3857652" cy="584775"/>
          </a:xfrm>
          <a:prstGeom prst="rect">
            <a:avLst/>
          </a:prstGeom>
          <a:noFill/>
        </p:spPr>
        <p:txBody>
          <a:bodyPr wrap="square" rtlCol="0">
            <a:spAutoFit/>
          </a:bodyPr>
          <a:lstStyle/>
          <a:p>
            <a:r>
              <a:rPr lang="en-US" sz="3200" b="1" i="1" dirty="0">
                <a:effectLst>
                  <a:glow rad="228600">
                    <a:schemeClr val="accent4">
                      <a:satMod val="175000"/>
                      <a:alpha val="40000"/>
                    </a:schemeClr>
                  </a:glow>
                  <a:reflection blurRad="6350" stA="50000" endA="300" endPos="50000" dist="60007" dir="5400000" sy="-100000" algn="bl" rotWithShape="0"/>
                </a:effectLst>
                <a:latin typeface="Times New Roman" pitchFamily="18" charset="0"/>
                <a:cs typeface="Times New Roman" pitchFamily="18" charset="0"/>
              </a:rPr>
              <a:t>Presented By Kishan</a:t>
            </a:r>
          </a:p>
        </p:txBody>
      </p:sp>
      <p:pic>
        <p:nvPicPr>
          <p:cNvPr id="13" name="Picture 12" descr="aaaaa.gif"/>
          <p:cNvPicPr>
            <a:picLocks noChangeAspect="1"/>
          </p:cNvPicPr>
          <p:nvPr/>
        </p:nvPicPr>
        <p:blipFill>
          <a:blip r:embed="rId6"/>
          <a:stretch>
            <a:fillRect/>
          </a:stretch>
        </p:blipFill>
        <p:spPr>
          <a:xfrm>
            <a:off x="0" y="0"/>
            <a:ext cx="2643174" cy="1714488"/>
          </a:xfrm>
          <a:prstGeom prst="rect">
            <a:avLst/>
          </a:prstGeom>
        </p:spPr>
      </p:pic>
    </p:spTree>
  </p:cSld>
  <p:clrMapOvr>
    <a:masterClrMapping/>
  </p:clrMapOvr>
  <p:transition advTm="8625">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357166"/>
            <a:ext cx="8049191" cy="1323439"/>
          </a:xfrm>
          <a:prstGeom prst="rect">
            <a:avLst/>
          </a:prstGeom>
        </p:spPr>
        <p:txBody>
          <a:bodyPr wrap="none">
            <a:spAutoFit/>
          </a:bodyPr>
          <a:lstStyle/>
          <a:p>
            <a:r>
              <a:rPr lang="en-US" sz="4000" b="1" i="1" dirty="0">
                <a:effectLst>
                  <a:glow rad="228600">
                    <a:schemeClr val="accent4">
                      <a:satMod val="175000"/>
                      <a:alpha val="40000"/>
                    </a:schemeClr>
                  </a:glow>
                  <a:reflection blurRad="6350" stA="60000" endA="900" endPos="60000" dist="60007" dir="5400000" sy="-100000" algn="bl" rotWithShape="0"/>
                </a:effectLst>
                <a:latin typeface="Times New Roman" pitchFamily="18" charset="0"/>
                <a:cs typeface="Times New Roman" pitchFamily="18" charset="0"/>
              </a:rPr>
              <a:t>Applications of Artificial Intelligence</a:t>
            </a:r>
          </a:p>
          <a:p>
            <a:r>
              <a:rPr lang="en-US" sz="4000" b="1" i="1" dirty="0">
                <a:effectLst>
                  <a:glow rad="228600">
                    <a:schemeClr val="accent4">
                      <a:satMod val="175000"/>
                      <a:alpha val="40000"/>
                    </a:schemeClr>
                  </a:glow>
                  <a:reflection blurRad="6350" stA="60000" endA="900" endPos="60000" dist="60007" dir="5400000" sy="-100000" algn="bl" rotWithShape="0"/>
                </a:effectLst>
                <a:latin typeface="Times New Roman" pitchFamily="18" charset="0"/>
                <a:cs typeface="Times New Roman" pitchFamily="18" charset="0"/>
              </a:rPr>
              <a:t>                   in daily life</a:t>
            </a:r>
          </a:p>
        </p:txBody>
      </p:sp>
      <p:sp>
        <p:nvSpPr>
          <p:cNvPr id="3" name="TextBox 2"/>
          <p:cNvSpPr txBox="1"/>
          <p:nvPr/>
        </p:nvSpPr>
        <p:spPr>
          <a:xfrm>
            <a:off x="1500166" y="1643050"/>
            <a:ext cx="2571768" cy="369332"/>
          </a:xfrm>
          <a:prstGeom prst="rect">
            <a:avLst/>
          </a:prstGeom>
          <a:noFill/>
        </p:spPr>
        <p:txBody>
          <a:bodyPr wrap="square" rtlCol="0">
            <a:spAutoFit/>
          </a:bodyPr>
          <a:lstStyle/>
          <a:p>
            <a:endParaRPr lang="en-US" dirty="0"/>
          </a:p>
        </p:txBody>
      </p:sp>
      <p:pic>
        <p:nvPicPr>
          <p:cNvPr id="5" name="Picture 4" descr="ibm.png"/>
          <p:cNvPicPr>
            <a:picLocks noChangeAspect="1"/>
          </p:cNvPicPr>
          <p:nvPr/>
        </p:nvPicPr>
        <p:blipFill>
          <a:blip r:embed="rId3"/>
          <a:stretch>
            <a:fillRect/>
          </a:stretch>
        </p:blipFill>
        <p:spPr>
          <a:xfrm>
            <a:off x="5762625" y="1785926"/>
            <a:ext cx="3381375" cy="1352550"/>
          </a:xfrm>
          <a:prstGeom prst="rect">
            <a:avLst/>
          </a:prstGeom>
        </p:spPr>
      </p:pic>
      <p:sp>
        <p:nvSpPr>
          <p:cNvPr id="6" name="TextBox 5"/>
          <p:cNvSpPr txBox="1"/>
          <p:nvPr/>
        </p:nvSpPr>
        <p:spPr>
          <a:xfrm>
            <a:off x="428596" y="2428868"/>
            <a:ext cx="3143272" cy="369332"/>
          </a:xfrm>
          <a:prstGeom prst="rect">
            <a:avLst/>
          </a:prstGeom>
          <a:noFill/>
        </p:spPr>
        <p:txBody>
          <a:bodyPr wrap="square" rtlCol="0">
            <a:spAutoFit/>
          </a:bodyPr>
          <a:lstStyle/>
          <a:p>
            <a:endParaRPr lang="en-US" dirty="0"/>
          </a:p>
        </p:txBody>
      </p:sp>
      <p:sp>
        <p:nvSpPr>
          <p:cNvPr id="8" name="TextBox 7"/>
          <p:cNvSpPr txBox="1"/>
          <p:nvPr/>
        </p:nvSpPr>
        <p:spPr>
          <a:xfrm>
            <a:off x="642910" y="2428868"/>
            <a:ext cx="4929222" cy="1200329"/>
          </a:xfrm>
          <a:prstGeom prst="rect">
            <a:avLst/>
          </a:prstGeom>
          <a:noFill/>
        </p:spPr>
        <p:txBody>
          <a:bodyPr wrap="square" rtlCol="0">
            <a:spAutoFit/>
          </a:bodyPr>
          <a:lstStyle/>
          <a:p>
            <a:pPr>
              <a:buFont typeface="Arial" pitchFamily="34" charset="0"/>
              <a:buChar char="•"/>
            </a:pPr>
            <a:r>
              <a:rPr lang="en-US" sz="2400" b="1" dirty="0">
                <a:latin typeface="Times New Roman" pitchFamily="18" charset="0"/>
                <a:cs typeface="Times New Roman" pitchFamily="18" charset="0"/>
              </a:rPr>
              <a:t>Millions  of Healthcare organizations use IBM AI (Watson ) technology for medical diagnosis.</a:t>
            </a:r>
          </a:p>
        </p:txBody>
      </p:sp>
      <p:pic>
        <p:nvPicPr>
          <p:cNvPr id="10" name="Picture 9" descr="aaqqwwsss.jpg"/>
          <p:cNvPicPr>
            <a:picLocks noChangeAspect="1"/>
          </p:cNvPicPr>
          <p:nvPr/>
        </p:nvPicPr>
        <p:blipFill>
          <a:blip r:embed="rId4"/>
          <a:stretch>
            <a:fillRect/>
          </a:stretch>
        </p:blipFill>
        <p:spPr>
          <a:xfrm>
            <a:off x="357158" y="3857628"/>
            <a:ext cx="4500594" cy="2652118"/>
          </a:xfrm>
          <a:prstGeom prst="rect">
            <a:avLst/>
          </a:prstGeom>
        </p:spPr>
      </p:pic>
      <p:sp>
        <p:nvSpPr>
          <p:cNvPr id="11" name="TextBox 10"/>
          <p:cNvSpPr txBox="1"/>
          <p:nvPr/>
        </p:nvSpPr>
        <p:spPr>
          <a:xfrm>
            <a:off x="4929190" y="4143380"/>
            <a:ext cx="3929090" cy="1200329"/>
          </a:xfrm>
          <a:prstGeom prst="rect">
            <a:avLst/>
          </a:prstGeom>
          <a:noFill/>
        </p:spPr>
        <p:txBody>
          <a:bodyPr wrap="square" rtlCol="0">
            <a:spAutoFit/>
          </a:bodyPr>
          <a:lstStyle/>
          <a:p>
            <a:pPr>
              <a:buFont typeface="Arial" pitchFamily="34" charset="0"/>
              <a:buChar char="•"/>
            </a:pPr>
            <a:r>
              <a:rPr lang="en-US" sz="2400" b="1" dirty="0">
                <a:latin typeface="Times New Roman" pitchFamily="18" charset="0"/>
                <a:cs typeface="Times New Roman" pitchFamily="18" charset="0"/>
              </a:rPr>
              <a:t>Coming to social media platform like Fb , AI is used for face verification. </a:t>
            </a:r>
          </a:p>
        </p:txBody>
      </p:sp>
      <p:sp>
        <p:nvSpPr>
          <p:cNvPr id="12" name="TextBox 11"/>
          <p:cNvSpPr txBox="1"/>
          <p:nvPr/>
        </p:nvSpPr>
        <p:spPr>
          <a:xfrm>
            <a:off x="642910" y="1643050"/>
            <a:ext cx="2115259" cy="584775"/>
          </a:xfrm>
          <a:prstGeom prst="rect">
            <a:avLst/>
          </a:prstGeom>
          <a:noFill/>
        </p:spPr>
        <p:txBody>
          <a:bodyPr wrap="none" rtlCol="0">
            <a:spAutoFit/>
          </a:bodyPr>
          <a:lstStyle/>
          <a:p>
            <a:r>
              <a:rPr lang="en-US" sz="3200" b="1" u="sng" dirty="0">
                <a:effectLst>
                  <a:glow rad="228600">
                    <a:schemeClr val="accent4">
                      <a:satMod val="175000"/>
                      <a:alpha val="40000"/>
                    </a:schemeClr>
                  </a:glow>
                </a:effectLst>
                <a:latin typeface="Times New Roman" pitchFamily="18" charset="0"/>
                <a:cs typeface="Times New Roman" pitchFamily="18" charset="0"/>
              </a:rPr>
              <a:t>Healthcare</a:t>
            </a:r>
          </a:p>
        </p:txBody>
      </p:sp>
      <p:sp>
        <p:nvSpPr>
          <p:cNvPr id="13" name="TextBox 12"/>
          <p:cNvSpPr txBox="1"/>
          <p:nvPr/>
        </p:nvSpPr>
        <p:spPr>
          <a:xfrm>
            <a:off x="5143504" y="5857892"/>
            <a:ext cx="2555508" cy="584775"/>
          </a:xfrm>
          <a:prstGeom prst="rect">
            <a:avLst/>
          </a:prstGeom>
          <a:noFill/>
        </p:spPr>
        <p:txBody>
          <a:bodyPr wrap="none" rtlCol="0">
            <a:spAutoFit/>
          </a:bodyPr>
          <a:lstStyle/>
          <a:p>
            <a:r>
              <a:rPr lang="en-US" sz="3200" b="1" u="sng" dirty="0">
                <a:effectLst>
                  <a:glow rad="228600">
                    <a:schemeClr val="accent2">
                      <a:satMod val="175000"/>
                      <a:alpha val="40000"/>
                    </a:schemeClr>
                  </a:glow>
                </a:effectLst>
                <a:latin typeface="Times New Roman" pitchFamily="18" charset="0"/>
                <a:cs typeface="Times New Roman" pitchFamily="18" charset="0"/>
              </a:rPr>
              <a:t>Social Media</a:t>
            </a:r>
            <a:r>
              <a:rPr lang="en-US" sz="3200" b="1" dirty="0">
                <a:effectLst>
                  <a:glow rad="228600">
                    <a:schemeClr val="accent2">
                      <a:satMod val="175000"/>
                      <a:alpha val="40000"/>
                    </a:schemeClr>
                  </a:glow>
                </a:effectLst>
                <a:latin typeface="Times New Roman" pitchFamily="18" charset="0"/>
                <a:cs typeface="Times New Roman" pitchFamily="18" charset="0"/>
              </a:rPr>
              <a:t> </a:t>
            </a:r>
          </a:p>
        </p:txBody>
      </p:sp>
    </p:spTree>
  </p:cSld>
  <p:clrMapOvr>
    <a:masterClrMapping/>
  </p:clrMapOvr>
  <p:transition advTm="8625">
    <p:pull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5720" y="285728"/>
            <a:ext cx="5572164" cy="3108543"/>
          </a:xfrm>
          <a:prstGeom prst="rect">
            <a:avLst/>
          </a:prstGeom>
          <a:noFill/>
        </p:spPr>
        <p:txBody>
          <a:bodyPr wrap="square" rtlCol="0">
            <a:spAutoFit/>
          </a:bodyPr>
          <a:lstStyle/>
          <a:p>
            <a:pPr>
              <a:buFont typeface="Arial" pitchFamily="34" charset="0"/>
              <a:buChar char="•"/>
            </a:pPr>
            <a:r>
              <a:rPr lang="en-US" sz="2800" b="1" dirty="0">
                <a:latin typeface="Times New Roman" pitchFamily="18" charset="0"/>
                <a:cs typeface="Times New Roman" pitchFamily="18" charset="0"/>
              </a:rPr>
              <a:t>Another example is Twitter’s AI which is being used to identify hate speech and terroristic languages in tweets.</a:t>
            </a:r>
          </a:p>
          <a:p>
            <a:pPr>
              <a:buFont typeface="Arial" pitchFamily="34" charset="0"/>
              <a:buChar char="•"/>
            </a:pPr>
            <a:r>
              <a:rPr lang="en-US" sz="2800" b="1" dirty="0">
                <a:latin typeface="Times New Roman" pitchFamily="18" charset="0"/>
                <a:cs typeface="Times New Roman" pitchFamily="18" charset="0"/>
              </a:rPr>
              <a:t>It makes use of  ML, DL and Natural Language Processing to filter up offensive content.</a:t>
            </a:r>
          </a:p>
        </p:txBody>
      </p:sp>
      <p:pic>
        <p:nvPicPr>
          <p:cNvPr id="4" name="Picture 3" descr="aaaasssdddd.gif"/>
          <p:cNvPicPr>
            <a:picLocks noChangeAspect="1"/>
          </p:cNvPicPr>
          <p:nvPr/>
        </p:nvPicPr>
        <p:blipFill>
          <a:blip r:embed="rId2"/>
          <a:stretch>
            <a:fillRect/>
          </a:stretch>
        </p:blipFill>
        <p:spPr>
          <a:xfrm>
            <a:off x="214282" y="3824410"/>
            <a:ext cx="4881904" cy="2819300"/>
          </a:xfrm>
          <a:prstGeom prst="rect">
            <a:avLst/>
          </a:prstGeom>
        </p:spPr>
      </p:pic>
      <p:sp>
        <p:nvSpPr>
          <p:cNvPr id="5" name="TextBox 4"/>
          <p:cNvSpPr txBox="1"/>
          <p:nvPr/>
        </p:nvSpPr>
        <p:spPr>
          <a:xfrm>
            <a:off x="5214942" y="4429132"/>
            <a:ext cx="3714744" cy="1200329"/>
          </a:xfrm>
          <a:prstGeom prst="rect">
            <a:avLst/>
          </a:prstGeom>
          <a:noFill/>
        </p:spPr>
        <p:txBody>
          <a:bodyPr wrap="square" rtlCol="0">
            <a:spAutoFit/>
          </a:bodyPr>
          <a:lstStyle/>
          <a:p>
            <a:r>
              <a:rPr lang="en-US" sz="2400" b="1" dirty="0">
                <a:latin typeface="Times New Roman" pitchFamily="18" charset="0"/>
                <a:cs typeface="Times New Roman" pitchFamily="18" charset="0"/>
              </a:rPr>
              <a:t>The Google predictive search is one of the famous AI application.</a:t>
            </a:r>
          </a:p>
        </p:txBody>
      </p:sp>
      <p:pic>
        <p:nvPicPr>
          <p:cNvPr id="6" name="Picture 5" descr="twitter2.gif"/>
          <p:cNvPicPr>
            <a:picLocks noChangeAspect="1"/>
          </p:cNvPicPr>
          <p:nvPr/>
        </p:nvPicPr>
        <p:blipFill>
          <a:blip r:embed="rId3"/>
          <a:stretch>
            <a:fillRect/>
          </a:stretch>
        </p:blipFill>
        <p:spPr>
          <a:xfrm>
            <a:off x="5786446" y="214290"/>
            <a:ext cx="3143273" cy="2571768"/>
          </a:xfrm>
          <a:prstGeom prst="rect">
            <a:avLst/>
          </a:prstGeom>
        </p:spPr>
      </p:pic>
    </p:spTree>
  </p:cSld>
  <p:clrMapOvr>
    <a:masterClrMapping/>
  </p:clrMapOvr>
  <p:transition advTm="8625">
    <p:pull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0-02-10 at 6.22.53 PM (2).jpeg"/>
          <p:cNvPicPr>
            <a:picLocks noChangeAspect="1"/>
          </p:cNvPicPr>
          <p:nvPr/>
        </p:nvPicPr>
        <p:blipFill>
          <a:blip r:embed="rId2"/>
          <a:stretch>
            <a:fillRect/>
          </a:stretch>
        </p:blipFill>
        <p:spPr>
          <a:xfrm>
            <a:off x="0" y="2000241"/>
            <a:ext cx="9144000" cy="4857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428596" y="428604"/>
            <a:ext cx="7858180" cy="1077218"/>
          </a:xfrm>
          <a:prstGeom prst="rect">
            <a:avLst/>
          </a:prstGeom>
          <a:noFill/>
        </p:spPr>
        <p:txBody>
          <a:bodyPr wrap="square" rtlCol="0">
            <a:spAutoFit/>
          </a:bodyPr>
          <a:lstStyle/>
          <a:p>
            <a:r>
              <a:rPr lang="en-US" sz="3200" b="1" dirty="0">
                <a:solidFill>
                  <a:srgbClr val="FF0000"/>
                </a:solidFill>
                <a:effectLst>
                  <a:glow rad="228600">
                    <a:schemeClr val="accent2">
                      <a:satMod val="175000"/>
                      <a:alpha val="40000"/>
                    </a:schemeClr>
                  </a:glow>
                  <a:reflection blurRad="6350" stA="50000" endA="300" endPos="50000" dist="60007" dir="5400000" sy="-100000" algn="bl" rotWithShape="0"/>
                </a:effectLst>
                <a:latin typeface="Times New Roman" pitchFamily="18" charset="0"/>
                <a:cs typeface="Times New Roman" pitchFamily="18" charset="0"/>
              </a:rPr>
              <a:t>Now, We have virtual assistants like Alexa , Cortana  , SIRI, and Google assistant etc.</a:t>
            </a:r>
          </a:p>
        </p:txBody>
      </p:sp>
    </p:spTree>
  </p:cSld>
  <p:clrMapOvr>
    <a:masterClrMapping/>
  </p:clrMapOvr>
  <p:transition advTm="8625">
    <p:pull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sla.gif"/>
          <p:cNvPicPr>
            <a:picLocks noChangeAspect="1"/>
          </p:cNvPicPr>
          <p:nvPr/>
        </p:nvPicPr>
        <p:blipFill>
          <a:blip r:embed="rId3"/>
          <a:stretch>
            <a:fillRect/>
          </a:stretch>
        </p:blipFill>
        <p:spPr>
          <a:xfrm>
            <a:off x="0" y="2000240"/>
            <a:ext cx="9144000" cy="4643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214282" y="285728"/>
            <a:ext cx="8929718" cy="523220"/>
          </a:xfrm>
          <a:prstGeom prst="rect">
            <a:avLst/>
          </a:prstGeom>
          <a:noFill/>
        </p:spPr>
        <p:txBody>
          <a:bodyPr wrap="square" rtlCol="0">
            <a:spAutoFit/>
          </a:bodyPr>
          <a:lstStyle/>
          <a:p>
            <a:r>
              <a:rPr lang="en-US" sz="2800" b="1" i="1" dirty="0">
                <a:solidFill>
                  <a:srgbClr val="FF0000"/>
                </a:solidFill>
                <a:effectLst>
                  <a:glow rad="228600">
                    <a:schemeClr val="accent2">
                      <a:satMod val="175000"/>
                      <a:alpha val="40000"/>
                    </a:schemeClr>
                  </a:glow>
                  <a:reflection blurRad="6350" stA="50000" endA="300" endPos="50000" dist="60007" dir="5400000" sy="-100000" algn="bl" rotWithShape="0"/>
                </a:effectLst>
                <a:latin typeface="Times New Roman" pitchFamily="18" charset="0"/>
                <a:cs typeface="Times New Roman" pitchFamily="18" charset="0"/>
              </a:rPr>
              <a:t>Now, other famous application of AI is self driving cars.</a:t>
            </a:r>
          </a:p>
        </p:txBody>
      </p:sp>
      <p:sp>
        <p:nvSpPr>
          <p:cNvPr id="4" name="TextBox 3"/>
          <p:cNvSpPr txBox="1"/>
          <p:nvPr/>
        </p:nvSpPr>
        <p:spPr>
          <a:xfrm>
            <a:off x="428596" y="928670"/>
            <a:ext cx="8215370" cy="830997"/>
          </a:xfrm>
          <a:prstGeom prst="rect">
            <a:avLst/>
          </a:prstGeom>
          <a:noFill/>
        </p:spPr>
        <p:txBody>
          <a:bodyPr wrap="square" rtlCol="0">
            <a:spAutoFit/>
          </a:bodyPr>
          <a:lstStyle/>
          <a:p>
            <a:r>
              <a:rPr lang="en-US" sz="2400" b="1" dirty="0">
                <a:latin typeface="Times New Roman" pitchFamily="18" charset="0"/>
                <a:cs typeface="Times New Roman" pitchFamily="18" charset="0"/>
              </a:rPr>
              <a:t>Elon  Musk talks a ton about  How AI  is implemented in Tesla’s self driving cars and autopilot features.</a:t>
            </a:r>
          </a:p>
        </p:txBody>
      </p:sp>
    </p:spTree>
  </p:cSld>
  <p:clrMapOvr>
    <a:masterClrMapping/>
  </p:clrMapOvr>
  <p:transition advTm="8625">
    <p:pull dir="d"/>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5000" b="-25000"/>
          </a:stretch>
        </a:blipFill>
        <a:effectLst/>
      </p:bgPr>
    </p:bg>
    <p:spTree>
      <p:nvGrpSpPr>
        <p:cNvPr id="1" name=""/>
        <p:cNvGrpSpPr/>
        <p:nvPr/>
      </p:nvGrpSpPr>
      <p:grpSpPr>
        <a:xfrm>
          <a:off x="0" y="0"/>
          <a:ext cx="0" cy="0"/>
          <a:chOff x="0" y="0"/>
          <a:chExt cx="0" cy="0"/>
        </a:xfrm>
      </p:grpSpPr>
      <p:sp>
        <p:nvSpPr>
          <p:cNvPr id="2" name="TextBox 1"/>
          <p:cNvSpPr txBox="1"/>
          <p:nvPr/>
        </p:nvSpPr>
        <p:spPr>
          <a:xfrm>
            <a:off x="3143240" y="642918"/>
            <a:ext cx="3429024" cy="830997"/>
          </a:xfrm>
          <a:prstGeom prst="rect">
            <a:avLst/>
          </a:prstGeom>
          <a:noFill/>
        </p:spPr>
        <p:txBody>
          <a:bodyPr wrap="square" rtlCol="0">
            <a:spAutoFit/>
          </a:bodyPr>
          <a:lstStyle/>
          <a:p>
            <a:r>
              <a:rPr lang="en-US" sz="4800" b="1" i="1" dirty="0">
                <a:effectLst>
                  <a:glow rad="228600">
                    <a:schemeClr val="accent1">
                      <a:satMod val="175000"/>
                      <a:alpha val="40000"/>
                    </a:schemeClr>
                  </a:glow>
                  <a:reflection blurRad="6350" stA="50000" endA="300" endPos="50000" dist="60007" dir="5400000" sy="-100000" algn="bl" rotWithShape="0"/>
                </a:effectLst>
                <a:latin typeface="Times New Roman" pitchFamily="18" charset="0"/>
                <a:cs typeface="Times New Roman" pitchFamily="18" charset="0"/>
              </a:rPr>
              <a:t>Conclusion</a:t>
            </a:r>
          </a:p>
        </p:txBody>
      </p:sp>
      <p:sp>
        <p:nvSpPr>
          <p:cNvPr id="3" name="TextBox 2"/>
          <p:cNvSpPr txBox="1"/>
          <p:nvPr/>
        </p:nvSpPr>
        <p:spPr>
          <a:xfrm>
            <a:off x="271653" y="1831428"/>
            <a:ext cx="8643998" cy="3539430"/>
          </a:xfrm>
          <a:prstGeom prst="rect">
            <a:avLst/>
          </a:prstGeom>
          <a:noFill/>
        </p:spPr>
        <p:txBody>
          <a:bodyPr wrap="square" rtlCol="0">
            <a:spAutoFit/>
          </a:bodyPr>
          <a:lstStyle/>
          <a:p>
            <a:r>
              <a:rPr lang="en-US" sz="2800" b="1" dirty="0">
                <a:latin typeface="Times New Roman" pitchFamily="18" charset="0"/>
                <a:cs typeface="Times New Roman" pitchFamily="18" charset="0"/>
              </a:rPr>
              <a:t>So,  I can go on and on about the various applications of  AI  since the emergence of AI in 1950s, we have seen an exponential growth in its potential.</a:t>
            </a:r>
          </a:p>
          <a:p>
            <a:endParaRPr lang="en-US" sz="2800" b="1" dirty="0">
              <a:latin typeface="Times New Roman" pitchFamily="18" charset="0"/>
              <a:cs typeface="Times New Roman" pitchFamily="18" charset="0"/>
            </a:endParaRPr>
          </a:p>
          <a:p>
            <a:r>
              <a:rPr lang="en-US" sz="2800" b="1" dirty="0">
                <a:latin typeface="Times New Roman" pitchFamily="18" charset="0"/>
                <a:cs typeface="Times New Roman" pitchFamily="18" charset="0"/>
              </a:rPr>
              <a:t>As  AI is branching out in every aspect of our lives , is it possible that one day AI might take over our lives and if it is possible , how long will this take?</a:t>
            </a:r>
          </a:p>
          <a:p>
            <a:endParaRPr lang="en-US" sz="2800" b="1" dirty="0">
              <a:solidFill>
                <a:schemeClr val="bg1"/>
              </a:solidFill>
              <a:latin typeface="Times New Roman" pitchFamily="18" charset="0"/>
              <a:cs typeface="Times New Roman" pitchFamily="18" charset="0"/>
            </a:endParaRPr>
          </a:p>
        </p:txBody>
      </p:sp>
    </p:spTree>
  </p:cSld>
  <p:clrMapOvr>
    <a:masterClrMapping/>
  </p:clrMapOvr>
  <p:transition advTm="8625">
    <p:pull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fsfsfdsfd.jpg"/>
          <p:cNvPicPr>
            <a:picLocks noChangeAspect="1"/>
          </p:cNvPicPr>
          <p:nvPr/>
        </p:nvPicPr>
        <p:blipFill>
          <a:blip r:embed="rId3"/>
          <a:stretch>
            <a:fillRect/>
          </a:stretch>
        </p:blipFill>
        <p:spPr>
          <a:xfrm>
            <a:off x="0" y="0"/>
            <a:ext cx="9144000" cy="5000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8625">
    <p:pull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QUERIES.jpg"/>
          <p:cNvPicPr>
            <a:picLocks noChangeAspect="1"/>
          </p:cNvPicPr>
          <p:nvPr/>
        </p:nvPicPr>
        <p:blipFill>
          <a:blip r:embed="rId2"/>
          <a:stretch>
            <a:fillRect/>
          </a:stretch>
        </p:blipFill>
        <p:spPr>
          <a:xfrm>
            <a:off x="0" y="0"/>
            <a:ext cx="9144000" cy="4429132"/>
          </a:xfrm>
          <a:prstGeom prst="rect">
            <a:avLst/>
          </a:prstGeom>
        </p:spPr>
      </p:pic>
      <p:sp>
        <p:nvSpPr>
          <p:cNvPr id="3" name="TextBox 2"/>
          <p:cNvSpPr txBox="1"/>
          <p:nvPr/>
        </p:nvSpPr>
        <p:spPr>
          <a:xfrm>
            <a:off x="2786050" y="5072074"/>
            <a:ext cx="5143536" cy="1015663"/>
          </a:xfrm>
          <a:prstGeom prst="rect">
            <a:avLst/>
          </a:prstGeom>
          <a:noFill/>
        </p:spPr>
        <p:txBody>
          <a:bodyPr wrap="square" rtlCol="0">
            <a:spAutoFit/>
          </a:bodyPr>
          <a:lstStyle/>
          <a:p>
            <a:r>
              <a:rPr lang="en-US" sz="6000" b="1" i="1" dirty="0">
                <a:effectLst>
                  <a:glow rad="228600">
                    <a:schemeClr val="accent2">
                      <a:satMod val="175000"/>
                      <a:alpha val="40000"/>
                    </a:schemeClr>
                  </a:glow>
                  <a:reflection blurRad="6350" stA="50000" endA="300" endPos="50000" dist="29997" dir="5400000" sy="-100000" algn="bl" rotWithShape="0"/>
                </a:effectLst>
                <a:latin typeface="Times New Roman" pitchFamily="18" charset="0"/>
                <a:cs typeface="Times New Roman" pitchFamily="18" charset="0"/>
              </a:rPr>
              <a:t>Any Queries ?</a:t>
            </a:r>
          </a:p>
        </p:txBody>
      </p:sp>
    </p:spTree>
  </p:cSld>
  <p:clrMapOvr>
    <a:masterClrMapping/>
  </p:clrMapOvr>
  <p:transition advTm="8625">
    <p:pull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0-02-13 at 11.09.16 AM.mp4">
            <a:hlinkClick r:id="" action="ppaction://media"/>
          </p:cNvPr>
          <p:cNvPicPr>
            <a:picLocks noRot="1" noChangeAspect="1"/>
          </p:cNvPicPr>
          <p:nvPr>
            <a:videoFile r:link="rId1"/>
          </p:nvPr>
        </p:nvPicPr>
        <p:blipFill>
          <a:blip r:embed="rId3"/>
          <a:stretch>
            <a:fillRect/>
          </a:stretch>
        </p:blipFill>
        <p:spPr>
          <a:xfrm>
            <a:off x="0" y="0"/>
            <a:ext cx="9144000" cy="6822265"/>
          </a:xfrm>
          <a:prstGeom prst="rect">
            <a:avLst/>
          </a:prstGeom>
        </p:spPr>
      </p:pic>
    </p:spTree>
  </p:cSld>
  <p:clrMapOvr>
    <a:masterClrMapping/>
  </p:clrMapOvr>
  <p:transition advTm="8625">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extBox 1"/>
          <p:cNvSpPr txBox="1"/>
          <p:nvPr/>
        </p:nvSpPr>
        <p:spPr>
          <a:xfrm>
            <a:off x="5357818" y="285728"/>
            <a:ext cx="3357586" cy="923330"/>
          </a:xfrm>
          <a:prstGeom prst="rect">
            <a:avLst/>
          </a:prstGeom>
          <a:noFill/>
        </p:spPr>
        <p:txBody>
          <a:bodyPr wrap="square" rtlCol="0">
            <a:spAutoFit/>
          </a:bodyPr>
          <a:lstStyle/>
          <a:p>
            <a:r>
              <a:rPr lang="en-US" sz="4400" b="1" dirty="0">
                <a:effectLst>
                  <a:glow rad="228600">
                    <a:schemeClr val="accent5">
                      <a:satMod val="175000"/>
                      <a:alpha val="40000"/>
                    </a:schemeClr>
                  </a:glow>
                  <a:reflection blurRad="6350" stA="50000" endA="300" endPos="50000" dist="29997" dir="5400000" sy="-100000" algn="bl" rotWithShape="0"/>
                </a:effectLst>
                <a:latin typeface="Times New Roman" pitchFamily="18" charset="0"/>
                <a:cs typeface="Times New Roman" pitchFamily="18" charset="0"/>
              </a:rPr>
              <a:t> </a:t>
            </a:r>
            <a:r>
              <a:rPr lang="en-US" sz="5400" b="1" i="1" dirty="0">
                <a:solidFill>
                  <a:schemeClr val="bg1"/>
                </a:solidFill>
                <a:effectLst>
                  <a:glow rad="228600">
                    <a:schemeClr val="accent5">
                      <a:satMod val="175000"/>
                      <a:alpha val="40000"/>
                    </a:schemeClr>
                  </a:glow>
                  <a:reflection blurRad="6350" stA="50000" endA="300" endPos="50000" dist="29997" dir="5400000" sy="-100000" algn="bl" rotWithShape="0"/>
                </a:effectLst>
                <a:latin typeface="Times New Roman" pitchFamily="18" charset="0"/>
                <a:cs typeface="Times New Roman" pitchFamily="18" charset="0"/>
              </a:rPr>
              <a:t>Contents</a:t>
            </a:r>
            <a:endParaRPr lang="en-US" sz="4400" b="1" i="1" dirty="0">
              <a:solidFill>
                <a:schemeClr val="bg1"/>
              </a:solidFill>
              <a:effectLst>
                <a:glow rad="228600">
                  <a:schemeClr val="accent5">
                    <a:satMod val="175000"/>
                    <a:alpha val="40000"/>
                  </a:schemeClr>
                </a:glow>
                <a:reflection blurRad="6350" stA="50000" endA="300" endPos="50000" dist="29997" dir="5400000" sy="-100000" algn="bl" rotWithShape="0"/>
              </a:effectLst>
              <a:latin typeface="Times New Roman" pitchFamily="18" charset="0"/>
              <a:cs typeface="Times New Roman" pitchFamily="18" charset="0"/>
            </a:endParaRPr>
          </a:p>
        </p:txBody>
      </p:sp>
      <p:sp>
        <p:nvSpPr>
          <p:cNvPr id="12" name="TextBox 11"/>
          <p:cNvSpPr txBox="1"/>
          <p:nvPr/>
        </p:nvSpPr>
        <p:spPr>
          <a:xfrm>
            <a:off x="214282" y="1428736"/>
            <a:ext cx="8715404" cy="4524315"/>
          </a:xfrm>
          <a:prstGeom prst="rect">
            <a:avLst/>
          </a:prstGeom>
          <a:noFill/>
        </p:spPr>
        <p:txBody>
          <a:bodyPr wrap="square" rtlCol="0" anchor="ctr">
            <a:spAutoFit/>
          </a:bodyPr>
          <a:lstStyle/>
          <a:p>
            <a:pPr>
              <a:buFont typeface="Arial" pitchFamily="34" charset="0"/>
              <a:buChar char="•"/>
            </a:pPr>
            <a:r>
              <a:rPr lang="en-US" sz="3600" b="1" dirty="0">
                <a:solidFill>
                  <a:schemeClr val="bg1"/>
                </a:solidFill>
                <a:latin typeface="Times New Roman" pitchFamily="18" charset="0"/>
                <a:cs typeface="Times New Roman" pitchFamily="18" charset="0"/>
              </a:rPr>
              <a:t>History</a:t>
            </a:r>
          </a:p>
          <a:p>
            <a:pPr>
              <a:buFont typeface="Arial" pitchFamily="34" charset="0"/>
              <a:buChar char="•"/>
            </a:pPr>
            <a:r>
              <a:rPr lang="en-US" sz="3600" b="1" dirty="0">
                <a:solidFill>
                  <a:schemeClr val="bg1"/>
                </a:solidFill>
                <a:latin typeface="Times New Roman" pitchFamily="18" charset="0"/>
                <a:cs typeface="Times New Roman" pitchFamily="18" charset="0"/>
              </a:rPr>
              <a:t>Definition </a:t>
            </a:r>
          </a:p>
          <a:p>
            <a:pPr>
              <a:buFont typeface="Arial" pitchFamily="34" charset="0"/>
              <a:buChar char="•"/>
            </a:pPr>
            <a:r>
              <a:rPr lang="en-US" sz="3600" b="1" dirty="0">
                <a:solidFill>
                  <a:schemeClr val="bg1"/>
                </a:solidFill>
                <a:latin typeface="Times New Roman" pitchFamily="18" charset="0"/>
                <a:cs typeface="Times New Roman" pitchFamily="18" charset="0"/>
              </a:rPr>
              <a:t>Why do we need AI ?</a:t>
            </a:r>
          </a:p>
          <a:p>
            <a:pPr>
              <a:buFont typeface="Arial" pitchFamily="34" charset="0"/>
              <a:buChar char="•"/>
            </a:pPr>
            <a:r>
              <a:rPr lang="en-US" sz="3600" b="1" dirty="0">
                <a:solidFill>
                  <a:schemeClr val="bg1"/>
                </a:solidFill>
                <a:latin typeface="Times New Roman" pitchFamily="18" charset="0"/>
                <a:cs typeface="Times New Roman" pitchFamily="18" charset="0"/>
              </a:rPr>
              <a:t>Types of  Artificial Intelligence</a:t>
            </a:r>
          </a:p>
          <a:p>
            <a:pPr>
              <a:buFont typeface="Arial" pitchFamily="34" charset="0"/>
              <a:buChar char="•"/>
            </a:pPr>
            <a:r>
              <a:rPr lang="en-US" sz="3600" b="1" dirty="0">
                <a:solidFill>
                  <a:schemeClr val="bg1"/>
                </a:solidFill>
                <a:latin typeface="Times New Roman" pitchFamily="18" charset="0"/>
                <a:cs typeface="Times New Roman" pitchFamily="18" charset="0"/>
              </a:rPr>
              <a:t>AI, Machine Learning and Deep Learning</a:t>
            </a:r>
          </a:p>
          <a:p>
            <a:pPr>
              <a:buFont typeface="Arial" pitchFamily="34" charset="0"/>
              <a:buChar char="•"/>
            </a:pPr>
            <a:r>
              <a:rPr lang="en-US" sz="3600" b="1" dirty="0">
                <a:solidFill>
                  <a:schemeClr val="bg1"/>
                </a:solidFill>
                <a:latin typeface="Times New Roman" pitchFamily="18" charset="0"/>
                <a:cs typeface="Times New Roman" pitchFamily="18" charset="0"/>
              </a:rPr>
              <a:t>Applications of AI</a:t>
            </a:r>
          </a:p>
          <a:p>
            <a:pPr>
              <a:buFont typeface="Arial" pitchFamily="34" charset="0"/>
              <a:buChar char="•"/>
            </a:pPr>
            <a:r>
              <a:rPr lang="en-US" sz="3600" b="1" dirty="0">
                <a:solidFill>
                  <a:schemeClr val="bg1"/>
                </a:solidFill>
                <a:latin typeface="Times New Roman" pitchFamily="18" charset="0"/>
                <a:cs typeface="Times New Roman" pitchFamily="18" charset="0"/>
              </a:rPr>
              <a:t>Daily life Applications of AI</a:t>
            </a:r>
          </a:p>
          <a:p>
            <a:pPr>
              <a:buFont typeface="Arial" pitchFamily="34" charset="0"/>
              <a:buChar char="•"/>
            </a:pPr>
            <a:r>
              <a:rPr lang="en-US" sz="3600" b="1" dirty="0">
                <a:solidFill>
                  <a:schemeClr val="bg1"/>
                </a:solidFill>
                <a:latin typeface="Times New Roman" pitchFamily="18" charset="0"/>
                <a:cs typeface="Times New Roman" pitchFamily="18" charset="0"/>
              </a:rPr>
              <a:t>Conclusion</a:t>
            </a:r>
          </a:p>
        </p:txBody>
      </p:sp>
    </p:spTree>
  </p:cSld>
  <p:clrMapOvr>
    <a:masterClrMapping/>
  </p:clrMapOvr>
  <p:transition>
    <p:pull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sApp Image 2020-02-10 at 6.23.45 PM (1).jpeg"/>
          <p:cNvPicPr>
            <a:picLocks noChangeAspect="1"/>
          </p:cNvPicPr>
          <p:nvPr/>
        </p:nvPicPr>
        <p:blipFill>
          <a:blip r:embed="rId3"/>
          <a:stretch>
            <a:fillRect/>
          </a:stretch>
        </p:blipFill>
        <p:spPr>
          <a:xfrm>
            <a:off x="0" y="0"/>
            <a:ext cx="9144000" cy="4500570"/>
          </a:xfrm>
          <a:prstGeom prst="rect">
            <a:avLst/>
          </a:prstGeom>
        </p:spPr>
      </p:pic>
      <p:sp>
        <p:nvSpPr>
          <p:cNvPr id="5" name="TextBox 4"/>
          <p:cNvSpPr txBox="1"/>
          <p:nvPr/>
        </p:nvSpPr>
        <p:spPr>
          <a:xfrm>
            <a:off x="2284884" y="4725653"/>
            <a:ext cx="6929454" cy="1815882"/>
          </a:xfrm>
          <a:prstGeom prst="rect">
            <a:avLst/>
          </a:prstGeom>
          <a:noFill/>
        </p:spPr>
        <p:txBody>
          <a:bodyPr wrap="square" rtlCol="0">
            <a:spAutoFit/>
          </a:bodyPr>
          <a:lstStyle/>
          <a:p>
            <a:pPr algn="just"/>
            <a:r>
              <a:rPr lang="en-US" sz="2800" b="1" noProof="1">
                <a:latin typeface="Times New Roman" pitchFamily="18" charset="0"/>
                <a:cs typeface="Times New Roman" pitchFamily="18" charset="0"/>
              </a:rPr>
              <a:t>In </a:t>
            </a:r>
            <a:r>
              <a:rPr lang="en-US" sz="2800" b="1" noProof="1">
                <a:solidFill>
                  <a:srgbClr val="FF0000"/>
                </a:solidFill>
                <a:latin typeface="Times New Roman" pitchFamily="18" charset="0"/>
                <a:cs typeface="Times New Roman" pitchFamily="18" charset="0"/>
              </a:rPr>
              <a:t>1956</a:t>
            </a:r>
            <a:r>
              <a:rPr lang="en-US" sz="2800" b="1" noProof="1">
                <a:latin typeface="Times New Roman" pitchFamily="18" charset="0"/>
                <a:cs typeface="Times New Roman" pitchFamily="18" charset="0"/>
              </a:rPr>
              <a:t>, American computer scientist </a:t>
            </a:r>
            <a:r>
              <a:rPr lang="en-US" sz="2800" b="1" noProof="1">
                <a:solidFill>
                  <a:srgbClr val="FF0000"/>
                </a:solidFill>
                <a:latin typeface="Times New Roman" pitchFamily="18" charset="0"/>
                <a:cs typeface="Times New Roman" pitchFamily="18" charset="0"/>
              </a:rPr>
              <a:t>John McCarthy </a:t>
            </a:r>
            <a:r>
              <a:rPr lang="en-US" sz="2800" b="1" noProof="1">
                <a:latin typeface="Times New Roman" pitchFamily="18" charset="0"/>
                <a:cs typeface="Times New Roman" pitchFamily="18" charset="0"/>
              </a:rPr>
              <a:t>organised the </a:t>
            </a:r>
            <a:r>
              <a:rPr lang="en-US" sz="2800" b="1" noProof="1">
                <a:solidFill>
                  <a:srgbClr val="FF0000"/>
                </a:solidFill>
                <a:latin typeface="Times New Roman" pitchFamily="18" charset="0"/>
                <a:cs typeface="Times New Roman" pitchFamily="18" charset="0"/>
              </a:rPr>
              <a:t>Dartmouth conference</a:t>
            </a:r>
            <a:r>
              <a:rPr lang="en-US" sz="2800" b="1" noProof="1">
                <a:latin typeface="Times New Roman" pitchFamily="18" charset="0"/>
                <a:cs typeface="Times New Roman" pitchFamily="18" charset="0"/>
              </a:rPr>
              <a:t>, at which the term ‘</a:t>
            </a:r>
            <a:r>
              <a:rPr lang="en-US" sz="2800" b="1" noProof="1">
                <a:solidFill>
                  <a:srgbClr val="FF0000"/>
                </a:solidFill>
                <a:latin typeface="Times New Roman" pitchFamily="18" charset="0"/>
                <a:cs typeface="Times New Roman" pitchFamily="18" charset="0"/>
              </a:rPr>
              <a:t>Artificial</a:t>
            </a:r>
            <a:r>
              <a:rPr lang="en-US" sz="2800" b="1" noProof="1">
                <a:latin typeface="Times New Roman" pitchFamily="18" charset="0"/>
                <a:cs typeface="Times New Roman" pitchFamily="18" charset="0"/>
              </a:rPr>
              <a:t> </a:t>
            </a:r>
            <a:r>
              <a:rPr lang="en-US" sz="2800" b="1" noProof="1">
                <a:solidFill>
                  <a:srgbClr val="FF0000"/>
                </a:solidFill>
                <a:latin typeface="Times New Roman" pitchFamily="18" charset="0"/>
                <a:cs typeface="Times New Roman" pitchFamily="18" charset="0"/>
              </a:rPr>
              <a:t>Intelligence</a:t>
            </a:r>
            <a:r>
              <a:rPr lang="en-US" sz="2800" b="1" noProof="1">
                <a:latin typeface="Times New Roman" pitchFamily="18" charset="0"/>
                <a:cs typeface="Times New Roman" pitchFamily="18" charset="0"/>
              </a:rPr>
              <a:t>’ was first adopted.</a:t>
            </a:r>
          </a:p>
        </p:txBody>
      </p:sp>
      <p:sp>
        <p:nvSpPr>
          <p:cNvPr id="6" name="TextBox 5"/>
          <p:cNvSpPr txBox="1"/>
          <p:nvPr/>
        </p:nvSpPr>
        <p:spPr>
          <a:xfrm>
            <a:off x="4929190" y="1428736"/>
            <a:ext cx="1143008" cy="369332"/>
          </a:xfrm>
          <a:prstGeom prst="rect">
            <a:avLst/>
          </a:prstGeom>
          <a:solidFill>
            <a:schemeClr val="bg1"/>
          </a:solidFill>
        </p:spPr>
        <p:txBody>
          <a:bodyPr wrap="square" rtlCol="0">
            <a:spAutoFit/>
          </a:bodyPr>
          <a:lstStyle/>
          <a:p>
            <a:r>
              <a:rPr lang="en-US" dirty="0"/>
              <a:t>1927-2011</a:t>
            </a:r>
          </a:p>
        </p:txBody>
      </p:sp>
      <p:pic>
        <p:nvPicPr>
          <p:cNvPr id="7" name="Picture 6" descr="aaaqqqwwss.png"/>
          <p:cNvPicPr>
            <a:picLocks noChangeAspect="1"/>
          </p:cNvPicPr>
          <p:nvPr/>
        </p:nvPicPr>
        <p:blipFill>
          <a:blip r:embed="rId4"/>
          <a:stretch>
            <a:fillRect/>
          </a:stretch>
        </p:blipFill>
        <p:spPr>
          <a:xfrm>
            <a:off x="0" y="4500546"/>
            <a:ext cx="2214578" cy="2357454"/>
          </a:xfrm>
          <a:prstGeom prst="rect">
            <a:avLst/>
          </a:prstGeom>
        </p:spPr>
      </p:pic>
    </p:spTree>
  </p:cSld>
  <p:clrMapOvr>
    <a:masterClrMapping/>
  </p:clrMapOvr>
  <p:transition>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500034" y="3714752"/>
            <a:ext cx="7772400" cy="1975104"/>
          </a:xfrm>
        </p:spPr>
        <p:txBody>
          <a:bodyPr/>
          <a:lstStyle/>
          <a:p>
            <a:r>
              <a:rPr lang="en-US" dirty="0"/>
              <a:t>definition</a:t>
            </a:r>
          </a:p>
        </p:txBody>
      </p:sp>
      <p:sp>
        <p:nvSpPr>
          <p:cNvPr id="15" name="Subtitle 14"/>
          <p:cNvSpPr>
            <a:spLocks noGrp="1"/>
          </p:cNvSpPr>
          <p:nvPr>
            <p:ph type="subTitle" idx="1"/>
          </p:nvPr>
        </p:nvSpPr>
        <p:spPr>
          <a:xfrm>
            <a:off x="571472" y="4643446"/>
            <a:ext cx="7772400" cy="1508760"/>
          </a:xfrm>
        </p:spPr>
        <p:txBody>
          <a:bodyPr>
            <a:normAutofit/>
          </a:bodyPr>
          <a:lstStyle/>
          <a:p>
            <a:r>
              <a:rPr lang="en-US" sz="2800" b="1" dirty="0">
                <a:latin typeface="Times New Roman" pitchFamily="18" charset="0"/>
                <a:cs typeface="Times New Roman" pitchFamily="18" charset="0"/>
              </a:rPr>
              <a:t>John McCarthy defined Artificial Intelligence as “ the science and engineering of making intelligent machines.”</a:t>
            </a:r>
          </a:p>
        </p:txBody>
      </p:sp>
      <p:pic>
        <p:nvPicPr>
          <p:cNvPr id="17" name="Picture 16" descr="kkk.jpg"/>
          <p:cNvPicPr>
            <a:picLocks noChangeAspect="1"/>
          </p:cNvPicPr>
          <p:nvPr/>
        </p:nvPicPr>
        <p:blipFill>
          <a:blip r:embed="rId3"/>
          <a:stretch>
            <a:fillRect/>
          </a:stretch>
        </p:blipFill>
        <p:spPr>
          <a:xfrm>
            <a:off x="4214810" y="500042"/>
            <a:ext cx="4214842" cy="2983540"/>
          </a:xfrm>
          <a:prstGeom prst="rect">
            <a:avLst/>
          </a:prstGeom>
        </p:spPr>
      </p:pic>
    </p:spTree>
  </p:cSld>
  <p:clrMapOvr>
    <a:masterClrMapping/>
  </p:clrMapOvr>
  <p:transition advTm="8625">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sApp Image 2020-02-10 at 6.23.46 PM.jpeg"/>
          <p:cNvPicPr>
            <a:picLocks noChangeAspect="1"/>
          </p:cNvPicPr>
          <p:nvPr/>
        </p:nvPicPr>
        <p:blipFill>
          <a:blip r:embed="rId3"/>
          <a:stretch>
            <a:fillRect/>
          </a:stretch>
        </p:blipFill>
        <p:spPr>
          <a:xfrm>
            <a:off x="0" y="0"/>
            <a:ext cx="4698991" cy="3071810"/>
          </a:xfrm>
          <a:prstGeom prst="rect">
            <a:avLst/>
          </a:prstGeom>
        </p:spPr>
      </p:pic>
      <p:pic>
        <p:nvPicPr>
          <p:cNvPr id="5" name="Picture 4" descr="WhatsApp Image 2020-02-10 at 6.24.23 PM.jpeg"/>
          <p:cNvPicPr>
            <a:picLocks noChangeAspect="1"/>
          </p:cNvPicPr>
          <p:nvPr/>
        </p:nvPicPr>
        <p:blipFill>
          <a:blip r:embed="rId4"/>
          <a:stretch>
            <a:fillRect/>
          </a:stretch>
        </p:blipFill>
        <p:spPr>
          <a:xfrm>
            <a:off x="4286248" y="0"/>
            <a:ext cx="4857752" cy="3071810"/>
          </a:xfrm>
          <a:prstGeom prst="rect">
            <a:avLst/>
          </a:prstGeom>
        </p:spPr>
      </p:pic>
      <p:sp>
        <p:nvSpPr>
          <p:cNvPr id="7" name="TextBox 6"/>
          <p:cNvSpPr txBox="1"/>
          <p:nvPr/>
        </p:nvSpPr>
        <p:spPr>
          <a:xfrm>
            <a:off x="428596" y="714356"/>
            <a:ext cx="2786082" cy="707886"/>
          </a:xfrm>
          <a:prstGeom prst="rect">
            <a:avLst/>
          </a:prstGeom>
          <a:noFill/>
        </p:spPr>
        <p:txBody>
          <a:bodyPr wrap="square" rtlCol="0">
            <a:spAutoFit/>
          </a:bodyPr>
          <a:lstStyle/>
          <a:p>
            <a:pPr algn="just"/>
            <a:r>
              <a:rPr lang="en-US" sz="4000" b="1" dirty="0">
                <a:latin typeface="Times New Roman" pitchFamily="18" charset="0"/>
                <a:cs typeface="Times New Roman" pitchFamily="18" charset="0"/>
              </a:rPr>
              <a:t>Allen</a:t>
            </a:r>
          </a:p>
        </p:txBody>
      </p:sp>
      <p:pic>
        <p:nvPicPr>
          <p:cNvPr id="8" name="Picture 7" descr="WhatsApp Image 2020-02-10 at 6.24.23 PM (1).jpeg"/>
          <p:cNvPicPr>
            <a:picLocks noChangeAspect="1"/>
          </p:cNvPicPr>
          <p:nvPr/>
        </p:nvPicPr>
        <p:blipFill>
          <a:blip r:embed="rId5"/>
          <a:stretch>
            <a:fillRect/>
          </a:stretch>
        </p:blipFill>
        <p:spPr>
          <a:xfrm>
            <a:off x="1" y="3929066"/>
            <a:ext cx="5214942" cy="2928934"/>
          </a:xfrm>
          <a:prstGeom prst="rect">
            <a:avLst/>
          </a:prstGeom>
        </p:spPr>
      </p:pic>
      <p:pic>
        <p:nvPicPr>
          <p:cNvPr id="9" name="Picture 8" descr="WhatsApp Image 2020-02-10 at 6.24.24 PM.jpeg"/>
          <p:cNvPicPr>
            <a:picLocks noChangeAspect="1"/>
          </p:cNvPicPr>
          <p:nvPr/>
        </p:nvPicPr>
        <p:blipFill>
          <a:blip r:embed="rId6"/>
          <a:stretch>
            <a:fillRect/>
          </a:stretch>
        </p:blipFill>
        <p:spPr>
          <a:xfrm>
            <a:off x="5075489" y="3929066"/>
            <a:ext cx="4068511" cy="2928934"/>
          </a:xfrm>
          <a:prstGeom prst="rect">
            <a:avLst/>
          </a:prstGeom>
        </p:spPr>
      </p:pic>
      <p:sp>
        <p:nvSpPr>
          <p:cNvPr id="10" name="TextBox 9"/>
          <p:cNvSpPr txBox="1"/>
          <p:nvPr/>
        </p:nvSpPr>
        <p:spPr>
          <a:xfrm>
            <a:off x="5000628" y="2357430"/>
            <a:ext cx="2071702" cy="584775"/>
          </a:xfrm>
          <a:prstGeom prst="rect">
            <a:avLst/>
          </a:prstGeom>
          <a:noFill/>
        </p:spPr>
        <p:txBody>
          <a:bodyPr wrap="square" rtlCol="0">
            <a:spAutoFit/>
          </a:bodyPr>
          <a:lstStyle/>
          <a:p>
            <a:r>
              <a:rPr lang="en-US" sz="3200" b="1" dirty="0">
                <a:latin typeface="Times New Roman" pitchFamily="18" charset="0"/>
                <a:cs typeface="Times New Roman" pitchFamily="18" charset="0"/>
              </a:rPr>
              <a:t>Accident</a:t>
            </a:r>
          </a:p>
        </p:txBody>
      </p:sp>
      <p:sp>
        <p:nvSpPr>
          <p:cNvPr id="11" name="TextBox 10"/>
          <p:cNvSpPr txBox="1"/>
          <p:nvPr/>
        </p:nvSpPr>
        <p:spPr>
          <a:xfrm>
            <a:off x="3714744" y="5429264"/>
            <a:ext cx="1210588" cy="707886"/>
          </a:xfrm>
          <a:prstGeom prst="rect">
            <a:avLst/>
          </a:prstGeom>
          <a:noFill/>
        </p:spPr>
        <p:txBody>
          <a:bodyPr wrap="none" rtlCol="0">
            <a:spAutoFit/>
          </a:bodyPr>
          <a:lstStyle/>
          <a:p>
            <a:r>
              <a:rPr lang="en-US" sz="4000" b="1" dirty="0">
                <a:latin typeface="Times New Roman" pitchFamily="18" charset="0"/>
                <a:cs typeface="Times New Roman" pitchFamily="18" charset="0"/>
              </a:rPr>
              <a:t>Jack</a:t>
            </a:r>
            <a:endParaRPr lang="en-US" sz="3200" b="1" dirty="0">
              <a:latin typeface="Times New Roman" pitchFamily="18" charset="0"/>
              <a:cs typeface="Times New Roman" pitchFamily="18" charset="0"/>
            </a:endParaRPr>
          </a:p>
        </p:txBody>
      </p:sp>
      <p:sp>
        <p:nvSpPr>
          <p:cNvPr id="13" name="TextBox 12"/>
          <p:cNvSpPr txBox="1"/>
          <p:nvPr/>
        </p:nvSpPr>
        <p:spPr>
          <a:xfrm>
            <a:off x="7500958" y="4000504"/>
            <a:ext cx="1428760" cy="707886"/>
          </a:xfrm>
          <a:prstGeom prst="rect">
            <a:avLst/>
          </a:prstGeom>
          <a:noFill/>
        </p:spPr>
        <p:txBody>
          <a:bodyPr wrap="square" rtlCol="0">
            <a:spAutoFit/>
          </a:bodyPr>
          <a:lstStyle/>
          <a:p>
            <a:r>
              <a:rPr lang="en-US" sz="4000" b="1" dirty="0">
                <a:solidFill>
                  <a:schemeClr val="bg1"/>
                </a:solidFill>
                <a:latin typeface="Times New Roman" pitchFamily="18" charset="0"/>
                <a:cs typeface="Times New Roman" pitchFamily="18" charset="0"/>
              </a:rPr>
              <a:t>Sara</a:t>
            </a:r>
          </a:p>
        </p:txBody>
      </p:sp>
      <p:sp>
        <p:nvSpPr>
          <p:cNvPr id="14" name="TextBox 13"/>
          <p:cNvSpPr txBox="1"/>
          <p:nvPr/>
        </p:nvSpPr>
        <p:spPr>
          <a:xfrm>
            <a:off x="785786" y="3071810"/>
            <a:ext cx="7072362" cy="830997"/>
          </a:xfrm>
          <a:prstGeom prst="rect">
            <a:avLst/>
          </a:prstGeom>
          <a:noFill/>
          <a:effectLst/>
        </p:spPr>
        <p:txBody>
          <a:bodyPr wrap="square" rtlCol="0">
            <a:spAutoFit/>
          </a:bodyPr>
          <a:lstStyle/>
          <a:p>
            <a:pPr algn="ctr"/>
            <a:r>
              <a:rPr lang="en-US" sz="4800" b="1" i="1" dirty="0">
                <a:latin typeface="Times New Roman" pitchFamily="18" charset="0"/>
                <a:cs typeface="Times New Roman" pitchFamily="18" charset="0"/>
              </a:rPr>
              <a:t>Why do we need AI?</a:t>
            </a:r>
          </a:p>
        </p:txBody>
      </p:sp>
      <p:sp>
        <p:nvSpPr>
          <p:cNvPr id="12" name="TextBox 11"/>
          <p:cNvSpPr txBox="1"/>
          <p:nvPr/>
        </p:nvSpPr>
        <p:spPr>
          <a:xfrm>
            <a:off x="4572000" y="214290"/>
            <a:ext cx="1214446"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Past</a:t>
            </a:r>
          </a:p>
        </p:txBody>
      </p:sp>
    </p:spTree>
  </p:cSld>
  <p:clrMapOvr>
    <a:masterClrMapping/>
  </p:clrMapOvr>
  <p:transition advTm="8625">
    <p:pull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0-02-10 at 6.24.25 PM (1).jpeg"/>
          <p:cNvPicPr>
            <a:picLocks noChangeAspect="1"/>
          </p:cNvPicPr>
          <p:nvPr/>
        </p:nvPicPr>
        <p:blipFill>
          <a:blip r:embed="rId3"/>
          <a:stretch>
            <a:fillRect/>
          </a:stretch>
        </p:blipFill>
        <p:spPr>
          <a:xfrm>
            <a:off x="0" y="1643050"/>
            <a:ext cx="4825991" cy="2786058"/>
          </a:xfrm>
          <a:prstGeom prst="rect">
            <a:avLst/>
          </a:prstGeom>
        </p:spPr>
      </p:pic>
      <p:pic>
        <p:nvPicPr>
          <p:cNvPr id="3" name="Picture 2" descr="WhatsApp Image 2020-02-10 at 6.24.27 PM.jpeg"/>
          <p:cNvPicPr>
            <a:picLocks noChangeAspect="1"/>
          </p:cNvPicPr>
          <p:nvPr/>
        </p:nvPicPr>
        <p:blipFill>
          <a:blip r:embed="rId4"/>
          <a:stretch>
            <a:fillRect/>
          </a:stretch>
        </p:blipFill>
        <p:spPr>
          <a:xfrm>
            <a:off x="4357686" y="1643050"/>
            <a:ext cx="4786314" cy="2714620"/>
          </a:xfrm>
          <a:prstGeom prst="rect">
            <a:avLst/>
          </a:prstGeom>
        </p:spPr>
      </p:pic>
      <p:pic>
        <p:nvPicPr>
          <p:cNvPr id="6" name="Picture 5" descr="WhatsApp Image 2020-02-10 at 6.24.26 PM.jpeg"/>
          <p:cNvPicPr>
            <a:picLocks noChangeAspect="1"/>
          </p:cNvPicPr>
          <p:nvPr/>
        </p:nvPicPr>
        <p:blipFill>
          <a:blip r:embed="rId5"/>
          <a:stretch>
            <a:fillRect/>
          </a:stretch>
        </p:blipFill>
        <p:spPr>
          <a:xfrm>
            <a:off x="0" y="4429108"/>
            <a:ext cx="4500562" cy="2428892"/>
          </a:xfrm>
          <a:prstGeom prst="rect">
            <a:avLst/>
          </a:prstGeom>
        </p:spPr>
      </p:pic>
      <p:sp>
        <p:nvSpPr>
          <p:cNvPr id="7" name="TextBox 6"/>
          <p:cNvSpPr txBox="1"/>
          <p:nvPr/>
        </p:nvSpPr>
        <p:spPr>
          <a:xfrm>
            <a:off x="0" y="214290"/>
            <a:ext cx="9144000" cy="1077218"/>
          </a:xfrm>
          <a:prstGeom prst="rect">
            <a:avLst/>
          </a:prstGeom>
          <a:noFill/>
        </p:spPr>
        <p:txBody>
          <a:bodyPr wrap="square" rtlCol="0">
            <a:spAutoFit/>
          </a:bodyPr>
          <a:lstStyle/>
          <a:p>
            <a:pPr algn="ctr"/>
            <a:r>
              <a:rPr lang="en-US" sz="3200" b="1" dirty="0">
                <a:effectLst>
                  <a:glow rad="228600">
                    <a:schemeClr val="accent2">
                      <a:satMod val="175000"/>
                      <a:alpha val="40000"/>
                    </a:schemeClr>
                  </a:glow>
                  <a:reflection blurRad="6350" stA="50000" endA="300" endPos="50000" dist="29997" dir="5400000" sy="-100000" algn="bl" rotWithShape="0"/>
                </a:effectLst>
                <a:latin typeface="Times New Roman" pitchFamily="18" charset="0"/>
                <a:cs typeface="Times New Roman" pitchFamily="18" charset="0"/>
              </a:rPr>
              <a:t>Looking at all the scenarios, What do we understand?</a:t>
            </a:r>
            <a:endParaRPr lang="en-US" sz="3200" b="1" dirty="0">
              <a:solidFill>
                <a:schemeClr val="bg1"/>
              </a:solidFill>
              <a:effectLst>
                <a:glow rad="228600">
                  <a:schemeClr val="accent2">
                    <a:satMod val="175000"/>
                    <a:alpha val="40000"/>
                  </a:schemeClr>
                </a:glow>
                <a:reflection blurRad="6350" stA="50000" endA="300" endPos="50000" dist="29997" dir="5400000" sy="-100000" algn="bl" rotWithShape="0"/>
              </a:effectLst>
              <a:latin typeface="Times New Roman" pitchFamily="18" charset="0"/>
              <a:cs typeface="Times New Roman" pitchFamily="18" charset="0"/>
            </a:endParaRPr>
          </a:p>
        </p:txBody>
      </p:sp>
      <p:sp>
        <p:nvSpPr>
          <p:cNvPr id="9" name="TextBox 8"/>
          <p:cNvSpPr txBox="1"/>
          <p:nvPr/>
        </p:nvSpPr>
        <p:spPr>
          <a:xfrm>
            <a:off x="1071538" y="4643446"/>
            <a:ext cx="1214446" cy="707886"/>
          </a:xfrm>
          <a:prstGeom prst="rect">
            <a:avLst/>
          </a:prstGeom>
          <a:noFill/>
        </p:spPr>
        <p:txBody>
          <a:bodyPr wrap="square" rtlCol="0">
            <a:spAutoFit/>
          </a:bodyPr>
          <a:lstStyle/>
          <a:p>
            <a:r>
              <a:rPr lang="en-US" sz="4000" dirty="0">
                <a:latin typeface="Times New Roman" pitchFamily="18" charset="0"/>
                <a:cs typeface="Times New Roman" pitchFamily="18" charset="0"/>
              </a:rPr>
              <a:t>Sara</a:t>
            </a:r>
          </a:p>
        </p:txBody>
      </p:sp>
      <p:pic>
        <p:nvPicPr>
          <p:cNvPr id="10" name="Picture 9" descr="WhatsApp Image 2020-02-10 at 6.23.44 PM.jpeg"/>
          <p:cNvPicPr>
            <a:picLocks noChangeAspect="1"/>
          </p:cNvPicPr>
          <p:nvPr/>
        </p:nvPicPr>
        <p:blipFill>
          <a:blip r:embed="rId6"/>
          <a:stretch>
            <a:fillRect/>
          </a:stretch>
        </p:blipFill>
        <p:spPr>
          <a:xfrm>
            <a:off x="4357686" y="4392306"/>
            <a:ext cx="4786314" cy="2465694"/>
          </a:xfrm>
          <a:prstGeom prst="rect">
            <a:avLst/>
          </a:prstGeom>
        </p:spPr>
      </p:pic>
      <p:sp>
        <p:nvSpPr>
          <p:cNvPr id="13" name="TextBox 12"/>
          <p:cNvSpPr txBox="1"/>
          <p:nvPr/>
        </p:nvSpPr>
        <p:spPr>
          <a:xfrm>
            <a:off x="4357686" y="1928802"/>
            <a:ext cx="1143008" cy="584775"/>
          </a:xfrm>
          <a:prstGeom prst="rect">
            <a:avLst/>
          </a:prstGeom>
          <a:noFill/>
        </p:spPr>
        <p:txBody>
          <a:bodyPr wrap="square" rtlCol="0">
            <a:spAutoFit/>
          </a:bodyPr>
          <a:lstStyle/>
          <a:p>
            <a:r>
              <a:rPr lang="en-US" sz="3200" b="1" dirty="0">
                <a:solidFill>
                  <a:schemeClr val="bg1"/>
                </a:solidFill>
                <a:latin typeface="Times New Roman" pitchFamily="18" charset="0"/>
                <a:cs typeface="Times New Roman" pitchFamily="18" charset="0"/>
              </a:rPr>
              <a:t>Jack</a:t>
            </a:r>
          </a:p>
        </p:txBody>
      </p:sp>
      <p:sp>
        <p:nvSpPr>
          <p:cNvPr id="14" name="TextBox 13"/>
          <p:cNvSpPr txBox="1"/>
          <p:nvPr/>
        </p:nvSpPr>
        <p:spPr>
          <a:xfrm>
            <a:off x="714348" y="1785926"/>
            <a:ext cx="3429024" cy="584775"/>
          </a:xfrm>
          <a:prstGeom prst="rect">
            <a:avLst/>
          </a:prstGeom>
          <a:noFill/>
        </p:spPr>
        <p:txBody>
          <a:bodyPr wrap="square" rtlCol="0">
            <a:spAutoFit/>
          </a:bodyPr>
          <a:lstStyle/>
          <a:p>
            <a:r>
              <a:rPr lang="en-US" sz="3200" b="1" dirty="0">
                <a:solidFill>
                  <a:schemeClr val="bg1"/>
                </a:solidFill>
                <a:latin typeface="Times New Roman" pitchFamily="18" charset="0"/>
                <a:cs typeface="Times New Roman" pitchFamily="18" charset="0"/>
              </a:rPr>
              <a:t>Self driving car</a:t>
            </a:r>
          </a:p>
        </p:txBody>
      </p:sp>
    </p:spTree>
  </p:cSld>
  <p:clrMapOvr>
    <a:masterClrMapping/>
  </p:clrMapOvr>
  <p:transition advTm="8625">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0-02-10 at 6.24.28 PM.jpeg"/>
          <p:cNvPicPr>
            <a:picLocks noChangeAspect="1"/>
          </p:cNvPicPr>
          <p:nvPr/>
        </p:nvPicPr>
        <p:blipFill>
          <a:blip r:embed="rId3"/>
          <a:stretch>
            <a:fillRect/>
          </a:stretch>
        </p:blipFill>
        <p:spPr>
          <a:xfrm>
            <a:off x="-2" y="0"/>
            <a:ext cx="6095999" cy="3429000"/>
          </a:xfrm>
          <a:prstGeom prst="rect">
            <a:avLst/>
          </a:prstGeom>
        </p:spPr>
      </p:pic>
      <p:pic>
        <p:nvPicPr>
          <p:cNvPr id="6" name="Picture 5" descr="WhatsApp Image 2020-02-10 at 6.23.45 PM (3).jpeg"/>
          <p:cNvPicPr>
            <a:picLocks noChangeAspect="1"/>
          </p:cNvPicPr>
          <p:nvPr/>
        </p:nvPicPr>
        <p:blipFill>
          <a:blip r:embed="rId4"/>
          <a:stretch>
            <a:fillRect/>
          </a:stretch>
        </p:blipFill>
        <p:spPr>
          <a:xfrm>
            <a:off x="3048001" y="3429000"/>
            <a:ext cx="6096000" cy="3429000"/>
          </a:xfrm>
          <a:prstGeom prst="rect">
            <a:avLst/>
          </a:prstGeom>
        </p:spPr>
      </p:pic>
      <p:sp>
        <p:nvSpPr>
          <p:cNvPr id="7" name="TextBox 6"/>
          <p:cNvSpPr txBox="1"/>
          <p:nvPr/>
        </p:nvSpPr>
        <p:spPr>
          <a:xfrm>
            <a:off x="6572264" y="785794"/>
            <a:ext cx="2214578" cy="1323439"/>
          </a:xfrm>
          <a:prstGeom prst="rect">
            <a:avLst/>
          </a:prstGeom>
          <a:noFill/>
        </p:spPr>
        <p:txBody>
          <a:bodyPr wrap="square" rtlCol="0">
            <a:spAutoFit/>
          </a:bodyPr>
          <a:lstStyle/>
          <a:p>
            <a:r>
              <a:rPr lang="en-US" sz="4000" b="1" i="1" dirty="0">
                <a:effectLst>
                  <a:reflection blurRad="6350" stA="50000" endA="300" endPos="50000" dist="60007" dir="5400000" sy="-100000" algn="bl" rotWithShape="0"/>
                </a:effectLst>
                <a:latin typeface="Times New Roman" pitchFamily="18" charset="0"/>
                <a:cs typeface="Times New Roman" pitchFamily="18" charset="0"/>
              </a:rPr>
              <a:t>Meet AARON</a:t>
            </a:r>
          </a:p>
        </p:txBody>
      </p:sp>
      <p:sp>
        <p:nvSpPr>
          <p:cNvPr id="10" name="TextBox 9"/>
          <p:cNvSpPr txBox="1"/>
          <p:nvPr/>
        </p:nvSpPr>
        <p:spPr>
          <a:xfrm>
            <a:off x="285720" y="4786322"/>
            <a:ext cx="2571768" cy="1200329"/>
          </a:xfrm>
          <a:prstGeom prst="rect">
            <a:avLst/>
          </a:prstGeom>
          <a:noFill/>
        </p:spPr>
        <p:txBody>
          <a:bodyPr wrap="square" rtlCol="0">
            <a:spAutoFit/>
          </a:bodyPr>
          <a:lstStyle/>
          <a:p>
            <a:r>
              <a:rPr lang="en-US" sz="3600" b="1" i="1" dirty="0">
                <a:effectLst>
                  <a:reflection blurRad="6350" stA="50000" endA="300" endPos="50000" dist="60007" dir="5400000" sy="-100000" algn="bl" rotWithShape="0"/>
                </a:effectLst>
                <a:latin typeface="Times New Roman" pitchFamily="18" charset="0"/>
                <a:cs typeface="Times New Roman" pitchFamily="18" charset="0"/>
              </a:rPr>
              <a:t>Composing Music</a:t>
            </a:r>
          </a:p>
        </p:txBody>
      </p:sp>
    </p:spTree>
  </p:cSld>
  <p:clrMapOvr>
    <a:masterClrMapping/>
  </p:clrMapOvr>
  <p:transition advTm="8625">
    <p:pull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ypes.png"/>
          <p:cNvPicPr>
            <a:picLocks noChangeAspect="1"/>
          </p:cNvPicPr>
          <p:nvPr/>
        </p:nvPicPr>
        <p:blipFill>
          <a:blip r:embed="rId2"/>
          <a:stretch>
            <a:fillRect/>
          </a:stretch>
        </p:blipFill>
        <p:spPr>
          <a:xfrm>
            <a:off x="0" y="1571612"/>
            <a:ext cx="9144000" cy="5286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428596" y="357166"/>
            <a:ext cx="8072494" cy="707886"/>
          </a:xfrm>
          <a:prstGeom prst="rect">
            <a:avLst/>
          </a:prstGeom>
          <a:noFill/>
        </p:spPr>
        <p:txBody>
          <a:bodyPr wrap="square" rtlCol="0">
            <a:spAutoFit/>
          </a:bodyPr>
          <a:lstStyle/>
          <a:p>
            <a:r>
              <a:rPr lang="en-US" sz="4000" b="1" i="1" u="sng" dirty="0">
                <a:effectLst>
                  <a:glow rad="228600">
                    <a:schemeClr val="accent1">
                      <a:satMod val="175000"/>
                      <a:alpha val="40000"/>
                    </a:schemeClr>
                  </a:glow>
                  <a:reflection blurRad="6350" stA="50000" endA="300" endPos="50000" dist="60007" dir="5400000" sy="-100000" algn="bl" rotWithShape="0"/>
                </a:effectLst>
                <a:latin typeface="Arial Rounded MT Bold" pitchFamily="34" charset="0"/>
              </a:rPr>
              <a:t>Types of Artificial Intelligence</a:t>
            </a:r>
          </a:p>
        </p:txBody>
      </p:sp>
      <p:sp>
        <p:nvSpPr>
          <p:cNvPr id="6" name="TextBox 5"/>
          <p:cNvSpPr txBox="1"/>
          <p:nvPr/>
        </p:nvSpPr>
        <p:spPr>
          <a:xfrm>
            <a:off x="1285852" y="4143380"/>
            <a:ext cx="1214446" cy="400110"/>
          </a:xfrm>
          <a:prstGeom prst="rect">
            <a:avLst/>
          </a:prstGeom>
          <a:noFill/>
        </p:spPr>
        <p:txBody>
          <a:bodyPr wrap="square" rtlCol="0">
            <a:spAutoFit/>
          </a:bodyPr>
          <a:lstStyle/>
          <a:p>
            <a:r>
              <a:rPr lang="en-US" sz="2000" b="1" dirty="0">
                <a:solidFill>
                  <a:schemeClr val="bg1"/>
                </a:solidFill>
                <a:latin typeface="Times New Roman" pitchFamily="18" charset="0"/>
                <a:cs typeface="Times New Roman" pitchFamily="18" charset="0"/>
              </a:rPr>
              <a:t>Weak AI</a:t>
            </a:r>
          </a:p>
        </p:txBody>
      </p:sp>
      <p:sp>
        <p:nvSpPr>
          <p:cNvPr id="7" name="TextBox 6"/>
          <p:cNvSpPr txBox="1"/>
          <p:nvPr/>
        </p:nvSpPr>
        <p:spPr>
          <a:xfrm>
            <a:off x="4214810" y="4214818"/>
            <a:ext cx="1285884" cy="400110"/>
          </a:xfrm>
          <a:prstGeom prst="rect">
            <a:avLst/>
          </a:prstGeom>
          <a:noFill/>
        </p:spPr>
        <p:txBody>
          <a:bodyPr wrap="square" rtlCol="0">
            <a:spAutoFit/>
          </a:bodyPr>
          <a:lstStyle/>
          <a:p>
            <a:r>
              <a:rPr lang="en-US" sz="2000" b="1" dirty="0">
                <a:solidFill>
                  <a:schemeClr val="bg1"/>
                </a:solidFill>
                <a:latin typeface="Times New Roman" pitchFamily="18" charset="0"/>
                <a:cs typeface="Times New Roman" pitchFamily="18" charset="0"/>
              </a:rPr>
              <a:t>Strong AI</a:t>
            </a:r>
          </a:p>
        </p:txBody>
      </p:sp>
      <p:sp>
        <p:nvSpPr>
          <p:cNvPr id="8" name="TextBox 7"/>
          <p:cNvSpPr txBox="1"/>
          <p:nvPr/>
        </p:nvSpPr>
        <p:spPr>
          <a:xfrm>
            <a:off x="3000364" y="2500306"/>
            <a:ext cx="2857520"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000" b="1" dirty="0">
                <a:solidFill>
                  <a:schemeClr val="bg1"/>
                </a:solidFill>
                <a:latin typeface="Times New Roman" pitchFamily="18" charset="0"/>
                <a:cs typeface="Times New Roman" pitchFamily="18" charset="0"/>
              </a:rPr>
              <a:t>It involves machines that posses the ability to perform any intellectual task that a human being can.</a:t>
            </a:r>
          </a:p>
        </p:txBody>
      </p:sp>
      <p:sp>
        <p:nvSpPr>
          <p:cNvPr id="10" name="TextBox 9"/>
          <p:cNvSpPr txBox="1"/>
          <p:nvPr/>
        </p:nvSpPr>
        <p:spPr>
          <a:xfrm>
            <a:off x="6143636" y="2500306"/>
            <a:ext cx="2831552"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000" b="1" dirty="0">
                <a:solidFill>
                  <a:srgbClr val="FF0000"/>
                </a:solidFill>
                <a:latin typeface="Times New Roman" pitchFamily="18" charset="0"/>
                <a:cs typeface="Times New Roman" pitchFamily="18" charset="0"/>
              </a:rPr>
              <a:t>Super intelligence </a:t>
            </a:r>
            <a:r>
              <a:rPr lang="en-US" sz="2000" b="1" dirty="0">
                <a:solidFill>
                  <a:schemeClr val="bg1"/>
                </a:solidFill>
                <a:latin typeface="Times New Roman" pitchFamily="18" charset="0"/>
                <a:cs typeface="Times New Roman" pitchFamily="18" charset="0"/>
              </a:rPr>
              <a:t>refers to the time when the capability of computers will surpass humans.</a:t>
            </a:r>
            <a:endParaRPr lang="en-US" sz="2000" b="1" dirty="0">
              <a:ln>
                <a:solidFill>
                  <a:schemeClr val="bg1"/>
                </a:solidFill>
              </a:ln>
              <a:solidFill>
                <a:schemeClr val="bg1"/>
              </a:solidFill>
              <a:latin typeface="Times New Roman" pitchFamily="18" charset="0"/>
              <a:cs typeface="Times New Roman" pitchFamily="18" charset="0"/>
            </a:endParaRPr>
          </a:p>
        </p:txBody>
      </p:sp>
      <p:sp>
        <p:nvSpPr>
          <p:cNvPr id="9" name="Down Arrow 8"/>
          <p:cNvSpPr/>
          <p:nvPr/>
        </p:nvSpPr>
        <p:spPr>
          <a:xfrm>
            <a:off x="4643438" y="3929066"/>
            <a:ext cx="214314" cy="35719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11" name="Down Arrow 10"/>
          <p:cNvSpPr/>
          <p:nvPr/>
        </p:nvSpPr>
        <p:spPr>
          <a:xfrm>
            <a:off x="7929586" y="3786190"/>
            <a:ext cx="214314" cy="50006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cSld>
  <p:clrMapOvr>
    <a:masterClrMapping/>
  </p:clrMapOvr>
  <p:transition advTm="8625">
    <p:pull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1051</TotalTime>
  <Words>779</Words>
  <Application>Microsoft Office PowerPoint</Application>
  <PresentationFormat>On-screen Show (4:3)</PresentationFormat>
  <Paragraphs>89</Paragraphs>
  <Slides>27</Slides>
  <Notes>13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Arial Rounded MT Bold</vt:lpstr>
      <vt:lpstr>Calibri</vt:lpstr>
      <vt:lpstr>Consolas</vt:lpstr>
      <vt:lpstr>Corbel</vt:lpstr>
      <vt:lpstr>Times New Roman</vt:lpstr>
      <vt:lpstr>Wingdings</vt:lpstr>
      <vt:lpstr>Wingdings 2</vt:lpstr>
      <vt:lpstr>Wingdings 3</vt:lpstr>
      <vt:lpstr>Metro</vt:lpstr>
      <vt:lpstr>PowerPoint Presentation</vt:lpstr>
      <vt:lpstr>Artificial intelligence</vt:lpstr>
      <vt:lpstr>PowerPoint Presentation</vt:lpstr>
      <vt:lpstr>PowerPoint Presentation</vt:lpstr>
      <vt:lpstr>definition</vt:lpstr>
      <vt:lpstr>PowerPoint Presentation</vt:lpstr>
      <vt:lpstr>PowerPoint Presentation</vt:lpstr>
      <vt:lpstr>PowerPoint Presentation</vt:lpstr>
      <vt:lpstr>PowerPoint Presentation</vt:lpstr>
      <vt:lpstr>Artificial Narrow Intelligence Examples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Ankita</dc:creator>
  <cp:lastModifiedBy>kishan rai</cp:lastModifiedBy>
  <cp:revision>235</cp:revision>
  <dcterms:created xsi:type="dcterms:W3CDTF">2020-02-10T13:23:59Z</dcterms:created>
  <dcterms:modified xsi:type="dcterms:W3CDTF">2021-02-18T15:12:42Z</dcterms:modified>
</cp:coreProperties>
</file>